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80" r:id="rId6"/>
    <p:sldId id="265" r:id="rId7"/>
    <p:sldId id="285" r:id="rId8"/>
    <p:sldId id="270" r:id="rId9"/>
    <p:sldId id="276" r:id="rId10"/>
    <p:sldId id="264" r:id="rId11"/>
    <p:sldId id="257" r:id="rId12"/>
    <p:sldId id="284" r:id="rId13"/>
    <p:sldId id="282" r:id="rId14"/>
    <p:sldId id="274" r:id="rId15"/>
    <p:sldId id="27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1C1"/>
    <a:srgbClr val="EC8A96"/>
    <a:srgbClr val="C81E3C"/>
    <a:srgbClr val="F9F1F1"/>
    <a:srgbClr val="99152D"/>
    <a:srgbClr val="F3B3BB"/>
    <a:srgbClr val="CCA853"/>
    <a:srgbClr val="B9CFCC"/>
    <a:srgbClr val="87B68D"/>
    <a:srgbClr val="6C9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64E28-892B-472A-AF18-BB702882676C}" v="108" dt="2023-10-16T06:53:26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45" autoAdjust="0"/>
  </p:normalViewPr>
  <p:slideViewPr>
    <p:cSldViewPr snapToGrid="0">
      <p:cViewPr>
        <p:scale>
          <a:sx n="60" d="100"/>
          <a:sy n="60" d="100"/>
        </p:scale>
        <p:origin x="79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presProps" Target="presProps.xml" Id="rId18" /><Relationship Type="http://schemas.openxmlformats.org/officeDocument/2006/relationships/customXml" Target="../customXml/item3.xml" Id="rId3" /><Relationship Type="http://schemas.openxmlformats.org/officeDocument/2006/relationships/tableStyles" Target="tableStyle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notesMaster" Target="notesMasters/notesMaster1.xml" Id="rId1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theme" Target="theme/theme1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microsoft.com/office/2015/10/relationships/revisionInfo" Target="revisionInfo.xml" Id="rId23" /><Relationship Type="http://schemas.openxmlformats.org/officeDocument/2006/relationships/slide" Target="slides/slide6.xml" Id="rId10" /><Relationship Type="http://schemas.openxmlformats.org/officeDocument/2006/relationships/viewProps" Target="viewProp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6392D-1138-4328-AC10-DFB1D3853D9F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6CF0F-E414-4EC9-95E3-A3D3271BD0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64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Upozornit, že vše vztahuji k vážně nemocným roztroušenou sklerózou.</a:t>
            </a:r>
          </a:p>
          <a:p>
            <a:r>
              <a:rPr lang="cs-CZ" dirty="0"/>
              <a:t>Demonstrovat na příkladu Honzy.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6CF0F-E414-4EC9-95E3-A3D3271BD0E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60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Uvést to tak, že to vždy nemusí být tak černé a že dnes léčba mnoha lidem zabere, ale že toto je z výpovědi našich klientů.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 roztroušenosti zmínit, že mnoho věcí dobře funguje, ale, že nám chybí intenzivnější společná komunikace za účelem prosazování zájmů lidí s RS.</a:t>
            </a:r>
            <a:br>
              <a:rPr lang="cs-CZ" dirty="0"/>
            </a:br>
            <a:r>
              <a:rPr lang="cs-CZ" dirty="0"/>
              <a:t>Příběh Honzy, možná by se mu nerozpadla rodina, možná by ještě dnes mohl hýbat rukama ...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6CF0F-E414-4EC9-95E3-A3D3271BD0E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62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Zmínit nevyřešené pomezí zdravotních a sociálních služeb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6CF0F-E414-4EC9-95E3-A3D3271BD0E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23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Krátká moderovaná diskuze:</a:t>
            </a:r>
          </a:p>
          <a:p>
            <a:r>
              <a:rPr lang="cs-CZ" dirty="0"/>
              <a:t>Zeptáme se kolegů z Polska</a:t>
            </a:r>
            <a:r>
              <a:rPr lang="cs-CZ" sz="1100" dirty="0"/>
              <a:t>/Slovenka</a:t>
            </a:r>
            <a:r>
              <a:rPr lang="cs-CZ" dirty="0"/>
              <a:t>, zeptáme se odborníků (Německo/Rakousko).</a:t>
            </a:r>
          </a:p>
          <a:p>
            <a:pPr marL="228600" indent="-228600">
              <a:buAutoNum type="arabicPeriod"/>
            </a:pPr>
            <a:r>
              <a:rPr lang="cs-CZ" dirty="0"/>
              <a:t>Jaká je situace v těch zemích?</a:t>
            </a:r>
          </a:p>
          <a:p>
            <a:pPr marL="228600" indent="-228600">
              <a:buAutoNum type="arabicPeriod"/>
            </a:pPr>
            <a:r>
              <a:rPr lang="cs-CZ" dirty="0"/>
              <a:t>Jaké mají služby?</a:t>
            </a:r>
          </a:p>
          <a:p>
            <a:pPr marL="228600" indent="-228600">
              <a:buAutoNum type="arabicPeriod"/>
            </a:pPr>
            <a:r>
              <a:rPr lang="cs-CZ" dirty="0"/>
              <a:t>Je </a:t>
            </a:r>
            <a:r>
              <a:rPr lang="cs-CZ" dirty="0" err="1"/>
              <a:t>org</a:t>
            </a:r>
            <a:r>
              <a:rPr lang="cs-CZ" dirty="0"/>
              <a:t>., která by péči zastřešovala, prosazovala společné zájmy (asociace)?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6CF0F-E414-4EC9-95E3-A3D3271BD0E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94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Veřejná sbírka</a:t>
            </a:r>
          </a:p>
          <a:p>
            <a:r>
              <a:rPr lang="cs-CZ" dirty="0"/>
              <a:t>Proč je důležité dělat fundraising – právě díky dárcům funguje DSJ už 20 let – příběhy táhnou – i příběhy lidí RS táhnou.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6CF0F-E414-4EC9-95E3-A3D3271BD0E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223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vůle + odvaha:</a:t>
            </a:r>
          </a:p>
          <a:p>
            <a:r>
              <a:rPr lang="cs-CZ" dirty="0"/>
              <a:t>- to spojuje DSJ a </a:t>
            </a:r>
            <a:r>
              <a:rPr lang="cs-CZ" dirty="0" err="1"/>
              <a:t>ereskáře</a:t>
            </a:r>
            <a:endParaRPr lang="cs-CZ" dirty="0"/>
          </a:p>
          <a:p>
            <a:r>
              <a:rPr lang="cs-CZ" dirty="0"/>
              <a:t>- to je ten hlavní klíč a zároveň dar, který když </a:t>
            </a:r>
            <a:r>
              <a:rPr lang="cs-CZ" dirty="0" err="1"/>
              <a:t>ereskář</a:t>
            </a:r>
            <a:r>
              <a:rPr lang="cs-CZ" dirty="0"/>
              <a:t> má, tak je to tou cestou k lehčímu životu</a:t>
            </a:r>
          </a:p>
          <a:p>
            <a:r>
              <a:rPr lang="cs-CZ" dirty="0"/>
              <a:t>- a nebýt vůle a odvahy, nikdy by se v tomto areálu nestalo toto (</a:t>
            </a:r>
            <a:r>
              <a:rPr lang="cs-CZ" dirty="0" err="1"/>
              <a:t>next</a:t>
            </a:r>
            <a:r>
              <a:rPr lang="cs-CZ" dirty="0"/>
              <a:t> slide)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6CF0F-E414-4EC9-95E3-A3D3271BD0E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87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E41BD-310F-6DE8-1D21-B4DDA0694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DD7400-D4FB-2C1D-88F8-42742F26E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5396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1E02C-4F3D-B59A-9B85-408B05C6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0E94913-017D-DD96-4BC1-34D6F0E33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A8E5FE-FC15-05B4-63BF-CAEE3185D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257DEA-D532-083C-35ED-59988887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C0B55-A7A3-45FB-802A-7D035FC174E5}" type="datetime1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405E59-DC57-D288-CD22-17A54851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19C96F-9521-2E17-2E98-5216AB5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19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988-0422-4123-889F-C4B3D0511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56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BBFBC-BE72-D6D3-2287-3DD47BDE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C149C1-C747-9041-B5A4-25A0CB397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E3B394-1DA9-711C-D225-1D25AFBA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7D519-F16D-4A42-8F36-D264B31600FB}" type="datetime1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886A92-C9B7-273A-944B-429C488C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1AD57D-88F5-7E98-2E2B-79FBAD6F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19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988-0422-4123-889F-C4B3D0511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1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FA96410-DB2C-B2E0-10A1-903CB9C52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066AB5-4397-9D84-FF74-1BC71989B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B674C4-F318-7769-9D4B-5D4EC276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9E2F-D504-44B7-BE51-DBF5CC5DA508}" type="datetime1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E0FFBD-E663-875E-5719-59B1F0D5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731CBC-4EDD-0D46-9F34-4CCB0252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19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988-0422-4123-889F-C4B3D0511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68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50DA2DD-C3D7-405D-8A87-B46E00FB0599}"/>
              </a:ext>
            </a:extLst>
          </p:cNvPr>
          <p:cNvSpPr/>
          <p:nvPr userDrawn="1"/>
        </p:nvSpPr>
        <p:spPr>
          <a:xfrm>
            <a:off x="0" y="6477826"/>
            <a:ext cx="12192000" cy="388413"/>
          </a:xfrm>
          <a:prstGeom prst="rect">
            <a:avLst/>
          </a:prstGeom>
          <a:solidFill>
            <a:srgbClr val="E8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B210DA-923A-B3F2-8D6D-A931ADC8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DFDF77-5B2D-CABB-0733-E82DD745C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21B653-E5F5-8679-7FCD-6366E01A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19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600">
                <a:solidFill>
                  <a:srgbClr val="C81E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9952988-0422-4123-889F-C4B3D051139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737A6D66-404B-471E-956F-80875B86E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65" y="6518467"/>
            <a:ext cx="202783" cy="3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E937AD3-1671-4593-9C12-AAB35D20032A}"/>
              </a:ext>
            </a:extLst>
          </p:cNvPr>
          <p:cNvSpPr txBox="1"/>
          <p:nvPr userDrawn="1"/>
        </p:nvSpPr>
        <p:spPr>
          <a:xfrm>
            <a:off x="358366" y="6650796"/>
            <a:ext cx="33778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b="1">
                <a:solidFill>
                  <a:srgbClr val="C81E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Domov sv. Josefa </a:t>
            </a:r>
            <a:r>
              <a:rPr lang="cs-CZ" sz="600">
                <a:solidFill>
                  <a:srgbClr val="C81E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Dvoře Králové nad Labem – pro lehčí život s roztroušenou sklerózou</a:t>
            </a:r>
          </a:p>
        </p:txBody>
      </p:sp>
    </p:spTree>
    <p:extLst>
      <p:ext uri="{BB962C8B-B14F-4D97-AF65-F5344CB8AC3E}">
        <p14:creationId xmlns:p14="http://schemas.microsoft.com/office/powerpoint/2010/main" val="356685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50DA2DD-C3D7-405D-8A87-B46E00FB0599}"/>
              </a:ext>
            </a:extLst>
          </p:cNvPr>
          <p:cNvSpPr/>
          <p:nvPr userDrawn="1"/>
        </p:nvSpPr>
        <p:spPr>
          <a:xfrm>
            <a:off x="0" y="6477826"/>
            <a:ext cx="12192000" cy="388413"/>
          </a:xfrm>
          <a:prstGeom prst="rect">
            <a:avLst/>
          </a:prstGeom>
          <a:solidFill>
            <a:srgbClr val="E8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B210DA-923A-B3F2-8D6D-A931ADC8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DFDF77-5B2D-CABB-0733-E82DD745C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21B653-E5F5-8679-7FCD-6366E01A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19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600">
                <a:solidFill>
                  <a:srgbClr val="C81E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9952988-0422-4123-889F-C4B3D051139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737A6D66-404B-471E-956F-80875B86E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65" y="6518467"/>
            <a:ext cx="202783" cy="3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E937AD3-1671-4593-9C12-AAB35D20032A}"/>
              </a:ext>
            </a:extLst>
          </p:cNvPr>
          <p:cNvSpPr txBox="1"/>
          <p:nvPr userDrawn="1"/>
        </p:nvSpPr>
        <p:spPr>
          <a:xfrm>
            <a:off x="358366" y="6650796"/>
            <a:ext cx="33778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b="1">
                <a:solidFill>
                  <a:srgbClr val="C81E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Domov sv. Josefa </a:t>
            </a:r>
            <a:r>
              <a:rPr lang="cs-CZ" sz="600">
                <a:solidFill>
                  <a:srgbClr val="C81E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Dvoře Králové nad Labem – pro lehčí život s roztroušenou sklerózou</a:t>
            </a:r>
          </a:p>
        </p:txBody>
      </p:sp>
    </p:spTree>
    <p:extLst>
      <p:ext uri="{BB962C8B-B14F-4D97-AF65-F5344CB8AC3E}">
        <p14:creationId xmlns:p14="http://schemas.microsoft.com/office/powerpoint/2010/main" val="91281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5D7D8-72DE-9BD4-16E1-D855AD9C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BBA9BC-5F06-B8E0-3BF2-81CB1461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D4FDDE-6B1F-5E7F-DC80-8D2E36CC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0E086-FEA7-494A-8B9E-6F8B85EA3C74}" type="datetime1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F8A193-6BB2-FD50-063D-835B3CD3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75DDB4-1960-9DC7-21C3-318A2147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19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988-0422-4123-889F-C4B3D0511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87B05-AEDB-B3A7-8CED-FA769495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CA5EAE-84D0-3F95-83F5-4B20EC3C7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64E413-9615-97EA-094E-E35B0192E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277199-375D-860D-5F16-BB5C8C98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D023D9-F94C-4DE3-AF0E-18A81CF86583}" type="datetime1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A116F8-E281-A4E0-2D47-79666DC7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8B74C8-F58E-801D-331F-9DF959E8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19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988-0422-4123-889F-C4B3D0511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49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E1085-9F88-58A9-B036-77908804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29F8EF-E7F3-B9B5-A2B2-D7308794F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FA304F-B0DF-D90D-D2F8-B320D01A9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7FCB20-3093-C247-F9AD-5EFE7EC65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63E1DFE-D1B7-8186-36D9-32B0E98D4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DFC3996-1D55-DDE5-647D-C09DC7DE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1BA76C-947C-41D2-8462-C816EFEC57F3}" type="datetime1">
              <a:rPr lang="cs-CZ" smtClean="0"/>
              <a:t>16.10.2023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08BCD3-F5AE-A7AE-3904-E40F84D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9098C6D-9121-394B-E1A5-DD0FE962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19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988-0422-4123-889F-C4B3D0511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87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74545-68EB-EA34-8353-D550BC31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988EBD1-2815-ECE7-315A-29B1F08C9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49F20-4527-4D8E-86FD-64DE770926CA}" type="datetime1">
              <a:rPr lang="cs-CZ" smtClean="0"/>
              <a:t>16.10.2023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D7DC7E-DCCE-6104-1788-6715723A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B54148-00D1-5A8F-5DB4-92F13BD6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19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988-0422-4123-889F-C4B3D0511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38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9CEC1A-AE73-0A47-685B-E48C5936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656AAB-B49A-4829-8DB6-AA6CBF198792}" type="datetime1">
              <a:rPr lang="cs-CZ" smtClean="0"/>
              <a:t>16.10.2023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981A57-E5F1-A90A-0B18-85C99F8A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5959F8-CCDD-1012-8410-FD028D80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19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988-0422-4123-889F-C4B3D0511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12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B49EC-80AA-DDC9-9E00-9F21570B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E43C6D-A79D-8B52-C3E7-42BBD87C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440D4B-CEDA-F266-4845-5F21C774E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CE566A-2CA4-394D-6D93-0B9FFC45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3E53B-ADF7-48AF-8F7B-D343A189776E}" type="datetime1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AE3C7B-9214-CEF3-337B-9241B2D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277FDC-DBD9-F819-61A3-EB99226F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19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988-0422-4123-889F-C4B3D05113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40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FC3EF2-946B-B8E3-A9E6-ACDA2075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5A0253-A989-B1B7-A348-EFA1D911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9320"/>
            <a:ext cx="10515600" cy="5177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5961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layfair Display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problbounemoc.cz/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10ABF-4E13-D8FA-6B6E-6C74F422B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4968920"/>
            <a:ext cx="10922000" cy="1165597"/>
          </a:xfrm>
        </p:spPr>
        <p:txBody>
          <a:bodyPr>
            <a:noAutofit/>
          </a:bodyPr>
          <a:lstStyle/>
          <a:p>
            <a:r>
              <a:rPr lang="cs-CZ" sz="4000" dirty="0"/>
              <a:t>Trendy v systému péče</a:t>
            </a:r>
            <a:br>
              <a:rPr lang="cs-CZ" sz="4000" dirty="0"/>
            </a:br>
            <a:r>
              <a:rPr lang="cs-CZ" sz="4000" dirty="0"/>
              <a:t>o </a:t>
            </a:r>
            <a:r>
              <a:rPr lang="cs-CZ" sz="4000" dirty="0">
                <a:solidFill>
                  <a:schemeClr val="accent1"/>
                </a:solidFill>
              </a:rPr>
              <a:t>vážně</a:t>
            </a:r>
            <a:r>
              <a:rPr lang="cs-CZ" sz="4000" dirty="0"/>
              <a:t> nemocné roztroušenou sklerózou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DA3122-4915-EC67-84EC-6C0D0D490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135" y="6134517"/>
            <a:ext cx="9144000" cy="421721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Domov sv. Josefa, Dvůr Králové nad Labem</a:t>
            </a:r>
          </a:p>
        </p:txBody>
      </p:sp>
      <p:pic>
        <p:nvPicPr>
          <p:cNvPr id="6" name="Obrázek 5" descr="Obsah obrázku zeď, osoba, interiér&#10;&#10;Popis byl vytvořen automaticky">
            <a:extLst>
              <a:ext uri="{FF2B5EF4-FFF2-40B4-BE49-F238E27FC236}">
                <a16:creationId xmlns:a16="http://schemas.microsoft.com/office/drawing/2014/main" id="{160AEC47-2ECA-4932-9BDD-874B35672A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072" y="346983"/>
            <a:ext cx="10593447" cy="4285301"/>
          </a:xfrm>
          <a:prstGeom prst="roundRect">
            <a:avLst>
              <a:gd name="adj" fmla="val 6887"/>
            </a:avLst>
          </a:prstGeom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9FE86FB3-76BC-4EED-8CCE-914140B22FAE}"/>
              </a:ext>
            </a:extLst>
          </p:cNvPr>
          <p:cNvGrpSpPr/>
          <p:nvPr/>
        </p:nvGrpSpPr>
        <p:grpSpPr>
          <a:xfrm>
            <a:off x="328155" y="956521"/>
            <a:ext cx="3101697" cy="3101697"/>
            <a:chOff x="267867" y="856041"/>
            <a:chExt cx="3101697" cy="3101697"/>
          </a:xfrm>
          <a:effectLst>
            <a:outerShdw blurRad="25400" sx="10000" sy="10000" algn="ctr" rotWithShape="0">
              <a:srgbClr val="000000"/>
            </a:outerShdw>
          </a:effectLst>
        </p:grpSpPr>
        <p:sp>
          <p:nvSpPr>
            <p:cNvPr id="7" name="Obdélník: se zakulacenými rohy 6">
              <a:extLst>
                <a:ext uri="{FF2B5EF4-FFF2-40B4-BE49-F238E27FC236}">
                  <a16:creationId xmlns:a16="http://schemas.microsoft.com/office/drawing/2014/main" id="{8793F2E7-7F18-4FD0-AA8A-392F98A5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867" y="856041"/>
              <a:ext cx="3101697" cy="3101697"/>
            </a:xfrm>
            <a:prstGeom prst="roundRect">
              <a:avLst>
                <a:gd name="adj" fmla="val 12736"/>
              </a:avLst>
            </a:prstGeom>
            <a:solidFill>
              <a:srgbClr val="C81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Obrázek 8" descr="Obsah obrázku text&#10;&#10;Popis byl vytvořen automaticky">
              <a:extLst>
                <a:ext uri="{FF2B5EF4-FFF2-40B4-BE49-F238E27FC236}">
                  <a16:creationId xmlns:a16="http://schemas.microsoft.com/office/drawing/2014/main" id="{7DAB0EB6-5E30-44F4-A480-86E94C393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143" y="1205801"/>
              <a:ext cx="1339848" cy="2139937"/>
            </a:xfrm>
            <a:prstGeom prst="rect">
              <a:avLst/>
            </a:prstGeom>
          </p:spPr>
        </p:pic>
      </p:grpSp>
      <p:sp>
        <p:nvSpPr>
          <p:cNvPr id="11" name="Domov sv. Josefa ve Dvoře Králové  Přes 20 let pomáháme nemocným Spojujeme rehabilitační pobyty s pomocí doma">
            <a:extLst>
              <a:ext uri="{FF2B5EF4-FFF2-40B4-BE49-F238E27FC236}">
                <a16:creationId xmlns:a16="http://schemas.microsoft.com/office/drawing/2014/main" id="{F6BCDB89-D4E0-479F-81BA-A03373EC1143}"/>
              </a:ext>
            </a:extLst>
          </p:cNvPr>
          <p:cNvSpPr txBox="1">
            <a:spLocks/>
          </p:cNvSpPr>
          <p:nvPr/>
        </p:nvSpPr>
        <p:spPr>
          <a:xfrm>
            <a:off x="6280220" y="6693408"/>
            <a:ext cx="5911780" cy="16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 hangingPunct="1">
              <a:defRPr b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 lang="cs-CZ" sz="600" b="0" dirty="0">
                <a:solidFill>
                  <a:srgbClr val="C81E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Všechna práva vyhrazena © Zpracoval Ing. Jan Staněk, říjen 2023, Domov sv. Josefa, Oblastní charita Červený Kostelec</a:t>
            </a:r>
            <a:endParaRPr lang="cs-CZ" sz="600" b="0" dirty="0">
              <a:solidFill>
                <a:srgbClr val="C81E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2766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8742EFA2-E832-D2DE-8C27-907C7EAC9E9F}"/>
              </a:ext>
            </a:extLst>
          </p:cNvPr>
          <p:cNvSpPr/>
          <p:nvPr/>
        </p:nvSpPr>
        <p:spPr>
          <a:xfrm>
            <a:off x="0" y="1"/>
            <a:ext cx="12192000" cy="6492874"/>
          </a:xfrm>
          <a:prstGeom prst="rect">
            <a:avLst/>
          </a:prstGeom>
          <a:solidFill>
            <a:srgbClr val="F4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cs-CZ" sz="1600" dirty="0">
              <a:solidFill>
                <a:schemeClr val="tx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7B5701-B6AC-4568-E3EE-853F09FB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Chytré byty pro blbou nemoc</a:t>
            </a:r>
            <a:endParaRPr lang="cs-CZ" b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4F148D-7E5F-7E9C-1FAC-CA9A7723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2988-0422-4123-889F-C4B3D0511399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AE671AE-3685-D9D4-8426-F6E867CAE21B}"/>
              </a:ext>
            </a:extLst>
          </p:cNvPr>
          <p:cNvSpPr/>
          <p:nvPr/>
        </p:nvSpPr>
        <p:spPr>
          <a:xfrm>
            <a:off x="314446" y="1480221"/>
            <a:ext cx="6040056" cy="1967065"/>
          </a:xfrm>
          <a:prstGeom prst="rect">
            <a:avLst/>
          </a:prstGeom>
          <a:solidFill>
            <a:srgbClr val="F4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177E4-3FF4-2E7C-83BB-D500963F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6468"/>
            <a:ext cx="10515600" cy="908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0" i="0" dirty="0">
                <a:solidFill>
                  <a:srgbClr val="828282"/>
                </a:solidFill>
                <a:effectLst/>
                <a:latin typeface="Playfair Display" panose="00000500000000000000" pitchFamily="2" charset="-18"/>
              </a:rPr>
              <a:t>Pomozte nám postavit chytré byty a změnit </a:t>
            </a:r>
            <a:br>
              <a:rPr lang="cs-CZ" sz="2200" b="0" i="0" dirty="0">
                <a:solidFill>
                  <a:srgbClr val="828282"/>
                </a:solidFill>
                <a:effectLst/>
                <a:latin typeface="Playfair Display" panose="00000500000000000000" pitchFamily="2" charset="-18"/>
              </a:rPr>
            </a:br>
            <a:r>
              <a:rPr lang="cs-CZ" sz="2200" b="0" i="0" dirty="0">
                <a:solidFill>
                  <a:srgbClr val="828282"/>
                </a:solidFill>
                <a:effectLst/>
                <a:latin typeface="Playfair Display" panose="00000500000000000000" pitchFamily="2" charset="-18"/>
              </a:rPr>
              <a:t>osudy lidí s roztroušenou sklerózou</a:t>
            </a:r>
          </a:p>
          <a:p>
            <a:pPr marL="0" indent="0">
              <a:buNone/>
            </a:pPr>
            <a:endParaRPr lang="cs-CZ" sz="1000" dirty="0">
              <a:solidFill>
                <a:srgbClr val="828282"/>
              </a:solidFill>
              <a:latin typeface="Playfair Display" panose="00000500000000000000" pitchFamily="2" charset="-18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4B57DB9-3DC2-EAE0-2081-BDAAD4296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8094"/>
            <a:ext cx="7172325" cy="15621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0F1E55A-09E8-4B57-C452-5B818098A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95137"/>
            <a:ext cx="6762749" cy="83848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29E73DB-582F-011E-EF9F-8929F59D5135}"/>
              </a:ext>
            </a:extLst>
          </p:cNvPr>
          <p:cNvSpPr txBox="1"/>
          <p:nvPr/>
        </p:nvSpPr>
        <p:spPr>
          <a:xfrm>
            <a:off x="960699" y="4999255"/>
            <a:ext cx="6111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4000" b="1" u="sng" dirty="0">
                <a:solidFill>
                  <a:schemeClr val="tx2"/>
                </a:solidFill>
                <a:latin typeface="Playfair Display" panose="00000500000000000000" pitchFamily="2" charset="-18"/>
                <a:hlinkClick r:id="rId5"/>
              </a:rPr>
              <a:t>problbounemoc</a:t>
            </a:r>
            <a:r>
              <a:rPr lang="cs-CZ" sz="4000" dirty="0">
                <a:solidFill>
                  <a:schemeClr val="tx2"/>
                </a:solidFill>
                <a:latin typeface="Playfair Display" panose="00000500000000000000" pitchFamily="2" charset="-18"/>
                <a:hlinkClick r:id="rId5"/>
              </a:rPr>
              <a:t>.cz</a:t>
            </a:r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15" name="Obrázek 14" descr="Obsah obrázku interiér, osoba, počítač, multimédia&#10;&#10;Popis byl vytvořen automaticky">
            <a:extLst>
              <a:ext uri="{FF2B5EF4-FFF2-40B4-BE49-F238E27FC236}">
                <a16:creationId xmlns:a16="http://schemas.microsoft.com/office/drawing/2014/main" id="{96E2A218-A10B-647B-02AC-DAC24C8CAB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086" y="1666139"/>
            <a:ext cx="3076777" cy="2052210"/>
          </a:xfrm>
          <a:prstGeom prst="roundRect">
            <a:avLst>
              <a:gd name="adj" fmla="val 800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Obrázek 16" descr="Obsah obrázku osoba, Lidská tvář, oblečení, úsměv&#10;&#10;Popis byl vytvořen automaticky">
            <a:extLst>
              <a:ext uri="{FF2B5EF4-FFF2-40B4-BE49-F238E27FC236}">
                <a16:creationId xmlns:a16="http://schemas.microsoft.com/office/drawing/2014/main" id="{435557F2-8431-0FD8-B546-E1A24F2890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085" y="4070066"/>
            <a:ext cx="3076777" cy="2052210"/>
          </a:xfrm>
          <a:prstGeom prst="roundRect">
            <a:avLst>
              <a:gd name="adj" fmla="val 800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Nadpis 4">
            <a:extLst>
              <a:ext uri="{FF2B5EF4-FFF2-40B4-BE49-F238E27FC236}">
                <a16:creationId xmlns:a16="http://schemas.microsoft.com/office/drawing/2014/main" id="{C8FE437E-7675-7CF1-2CAE-B7299C261C4E}"/>
              </a:ext>
            </a:extLst>
          </p:cNvPr>
          <p:cNvSpPr txBox="1">
            <a:spLocks/>
          </p:cNvSpPr>
          <p:nvPr/>
        </p:nvSpPr>
        <p:spPr>
          <a:xfrm>
            <a:off x="4167888" y="6497119"/>
            <a:ext cx="3706112" cy="360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layfair Display" pitchFamily="2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1600" b="0" dirty="0">
                <a:solidFill>
                  <a:schemeClr val="bg1">
                    <a:lumMod val="50000"/>
                  </a:schemeClr>
                </a:solidFill>
              </a:rPr>
              <a:t>4. Sbírka chytré byty pro blbou nemoc</a:t>
            </a:r>
          </a:p>
        </p:txBody>
      </p:sp>
    </p:spTree>
    <p:extLst>
      <p:ext uri="{BB962C8B-B14F-4D97-AF65-F5344CB8AC3E}">
        <p14:creationId xmlns:p14="http://schemas.microsoft.com/office/powerpoint/2010/main" val="133067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F0235C-74AF-0192-AA8A-A03EB210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2988-0422-4123-889F-C4B3D0511399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E97F9B0-33AA-AB72-8E5C-420B9A451296}"/>
              </a:ext>
            </a:extLst>
          </p:cNvPr>
          <p:cNvSpPr/>
          <p:nvPr/>
        </p:nvSpPr>
        <p:spPr>
          <a:xfrm>
            <a:off x="0" y="6375400"/>
            <a:ext cx="1219200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Obrázek 9" descr="Obsah obrázku exteriér, strom, budova, kostel&#10;&#10;Popis byl vytvořen automaticky">
            <a:extLst>
              <a:ext uri="{FF2B5EF4-FFF2-40B4-BE49-F238E27FC236}">
                <a16:creationId xmlns:a16="http://schemas.microsoft.com/office/drawing/2014/main" id="{2B3C29B8-BC43-14E4-C12E-1304A4FF5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848" y="241715"/>
            <a:ext cx="9564552" cy="6374569"/>
          </a:xfrm>
          <a:prstGeom prst="roundRect">
            <a:avLst>
              <a:gd name="adj" fmla="val 2920"/>
            </a:avLst>
          </a:prstGeom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75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E3718A-71C2-6E01-5BFE-F2A9A2AF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2988-0422-4123-889F-C4B3D0511399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6" name="Obrázek 5" descr="Obsah obrázku strom, exteriér, dům, budova&#10;&#10;Popis byl vytvořen automaticky">
            <a:extLst>
              <a:ext uri="{FF2B5EF4-FFF2-40B4-BE49-F238E27FC236}">
                <a16:creationId xmlns:a16="http://schemas.microsoft.com/office/drawing/2014/main" id="{130C3FA2-72AA-0A6F-EA67-AD6212035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4901" y="277968"/>
            <a:ext cx="7991899" cy="5593977"/>
          </a:xfrm>
          <a:prstGeom prst="roundRect">
            <a:avLst>
              <a:gd name="adj" fmla="val 3161"/>
            </a:avLst>
          </a:prstGeom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8073CDB-04B5-A780-2BBB-38DBB1D98F9B}"/>
              </a:ext>
            </a:extLst>
          </p:cNvPr>
          <p:cNvSpPr/>
          <p:nvPr/>
        </p:nvSpPr>
        <p:spPr>
          <a:xfrm>
            <a:off x="0" y="6293911"/>
            <a:ext cx="12192000" cy="54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200" b="1">
              <a:solidFill>
                <a:schemeClr val="tx1"/>
              </a:solidFill>
              <a:latin typeface="Playfair Display" pitchFamily="2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E11C18DA-5FAB-40D0-47EF-61A156D3CDAB}"/>
              </a:ext>
            </a:extLst>
          </p:cNvPr>
          <p:cNvGrpSpPr>
            <a:grpSpLocks noChangeAspect="1"/>
          </p:cNvGrpSpPr>
          <p:nvPr/>
        </p:nvGrpSpPr>
        <p:grpSpPr>
          <a:xfrm>
            <a:off x="3148153" y="6030525"/>
            <a:ext cx="753068" cy="753068"/>
            <a:chOff x="267867" y="856041"/>
            <a:chExt cx="3101697" cy="3101697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9" name="Obdélník: se zakulacenými rohy 8">
              <a:extLst>
                <a:ext uri="{FF2B5EF4-FFF2-40B4-BE49-F238E27FC236}">
                  <a16:creationId xmlns:a16="http://schemas.microsoft.com/office/drawing/2014/main" id="{2764B163-7B1B-118E-77C9-A227D7AEE8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867" y="856041"/>
              <a:ext cx="3101697" cy="3101697"/>
            </a:xfrm>
            <a:prstGeom prst="roundRect">
              <a:avLst>
                <a:gd name="adj" fmla="val 12736"/>
              </a:avLst>
            </a:prstGeom>
            <a:solidFill>
              <a:srgbClr val="C81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 descr="Obsah obrázku text&#10;&#10;Popis byl vytvořen automaticky">
              <a:extLst>
                <a:ext uri="{FF2B5EF4-FFF2-40B4-BE49-F238E27FC236}">
                  <a16:creationId xmlns:a16="http://schemas.microsoft.com/office/drawing/2014/main" id="{DE2D6275-19C3-1A32-B4A5-2D315DEBE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256" y="1106592"/>
              <a:ext cx="1564269" cy="2498370"/>
            </a:xfrm>
            <a:prstGeom prst="rect">
              <a:avLst/>
            </a:prstGeom>
          </p:spPr>
        </p:pic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6199576-47F4-C3B2-9966-99B762F5BA69}"/>
              </a:ext>
            </a:extLst>
          </p:cNvPr>
          <p:cNvSpPr txBox="1"/>
          <p:nvPr/>
        </p:nvSpPr>
        <p:spPr>
          <a:xfrm>
            <a:off x="3926621" y="6135332"/>
            <a:ext cx="8208994" cy="802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Jan Staněk</a:t>
            </a:r>
            <a:r>
              <a:rPr lang="cs-CZ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vedoucí fundraisingu a komunikace, stanek@dsj-zirec.cz, 606 288 018</a:t>
            </a:r>
          </a:p>
          <a:p>
            <a:pPr>
              <a:spcBef>
                <a:spcPts val="500"/>
              </a:spcBef>
            </a:pPr>
            <a:r>
              <a:rPr lang="cs-CZ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Domov sv. Josefa</a:t>
            </a:r>
            <a:r>
              <a:rPr lang="cs-CZ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specializované zařízení pro nemocné roztroušenou sklerózou, středisko Oblastní charity Červený Kostelec,</a:t>
            </a:r>
            <a:br>
              <a:rPr lang="cs-CZ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domovsvatehojosefa.cz, @domovsvatehojosefa, </a:t>
            </a:r>
            <a:r>
              <a:rPr lang="cs-CZ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domovsvatehojosefa</a:t>
            </a:r>
            <a:r>
              <a:rPr lang="cs-CZ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.cz, </a:t>
            </a:r>
            <a:r>
              <a:rPr lang="cs-CZ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roztrustodal</a:t>
            </a:r>
            <a:r>
              <a:rPr lang="cs-CZ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.cz, </a:t>
            </a:r>
            <a:r>
              <a:rPr lang="cs-CZ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domovenka</a:t>
            </a:r>
            <a:r>
              <a:rPr lang="cs-CZ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.cz</a:t>
            </a:r>
            <a:br>
              <a:rPr lang="cs-CZ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cs-CZ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BCFC0B4-AA9E-667E-CD12-1A6F33425EF1}"/>
              </a:ext>
            </a:extLst>
          </p:cNvPr>
          <p:cNvSpPr txBox="1"/>
          <p:nvPr/>
        </p:nvSpPr>
        <p:spPr>
          <a:xfrm>
            <a:off x="19814" y="6293911"/>
            <a:ext cx="31795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>
                <a:solidFill>
                  <a:schemeClr val="tx1"/>
                </a:solidFill>
                <a:latin typeface="Playfair Display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 Děkuji za pozornost 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6377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25AD3D-F411-4875-52B4-A34F014C8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845050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cs-CZ" sz="1800" dirty="0">
                <a:effectLst/>
              </a:rPr>
              <a:t>Systém pomoci 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800" dirty="0"/>
              <a:t>V</a:t>
            </a:r>
            <a:r>
              <a:rPr lang="cs-CZ" sz="1800" dirty="0">
                <a:effectLst/>
              </a:rPr>
              <a:t>ývoj dalších iniciativ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800" dirty="0">
                <a:effectLst/>
              </a:rPr>
              <a:t>Proč stavíme chytré byty, krok ke změně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800" dirty="0">
                <a:effectLst/>
              </a:rPr>
              <a:t>Kampaň Chytré byty pro blbou nemoc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B797F6-2FDD-80A6-8AD1-77BD31CA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2988-0422-4123-889F-C4B3D0511399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3C0AEE89-8FF2-E2E3-4B2D-E9B7F0C1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981"/>
            <a:ext cx="10515600" cy="600550"/>
          </a:xfrm>
        </p:spPr>
        <p:txBody>
          <a:bodyPr>
            <a:normAutofit fontScale="90000"/>
          </a:bodyPr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388132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exteriér, obloha, pláž, voda&#10;&#10;Popis byl vytvořen automaticky">
            <a:extLst>
              <a:ext uri="{FF2B5EF4-FFF2-40B4-BE49-F238E27FC236}">
                <a16:creationId xmlns:a16="http://schemas.microsoft.com/office/drawing/2014/main" id="{2C88CC02-DC9C-EDAB-30EF-BF28B66BB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82" y="150289"/>
            <a:ext cx="11793602" cy="5775023"/>
          </a:xfrm>
          <a:prstGeom prst="roundRect">
            <a:avLst>
              <a:gd name="adj" fmla="val 3441"/>
            </a:avLst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009506B-6AE9-46D8-A5E9-91919CE8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2988-0422-4123-889F-C4B3D0511399}" type="slidenum">
              <a:rPr lang="cs-CZ" smtClean="0"/>
              <a:t>3</a:t>
            </a:fld>
            <a:endParaRPr lang="cs-CZ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4D236514-FE55-C4CD-30A2-5E1938917DE5}"/>
              </a:ext>
            </a:extLst>
          </p:cNvPr>
          <p:cNvGrpSpPr/>
          <p:nvPr/>
        </p:nvGrpSpPr>
        <p:grpSpPr>
          <a:xfrm>
            <a:off x="946282" y="4306824"/>
            <a:ext cx="2162678" cy="2017883"/>
            <a:chOff x="607955" y="4764897"/>
            <a:chExt cx="1464454" cy="1290463"/>
          </a:xfrm>
        </p:grpSpPr>
        <p:sp>
          <p:nvSpPr>
            <p:cNvPr id="10" name="Rounded Rectangle">
              <a:extLst>
                <a:ext uri="{FF2B5EF4-FFF2-40B4-BE49-F238E27FC236}">
                  <a16:creationId xmlns:a16="http://schemas.microsoft.com/office/drawing/2014/main" id="{3820A465-145A-3DB5-A56F-45F07D11FE02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11" name="29 lůžek odlehčovací pobyt  s rehabilitací">
              <a:extLst>
                <a:ext uri="{FF2B5EF4-FFF2-40B4-BE49-F238E27FC236}">
                  <a16:creationId xmlns:a16="http://schemas.microsoft.com/office/drawing/2014/main" id="{8647694E-5BDE-82A0-DD37-7763CCA77BCA}"/>
                </a:ext>
              </a:extLst>
            </p:cNvPr>
            <p:cNvSpPr txBox="1"/>
            <p:nvPr/>
          </p:nvSpPr>
          <p:spPr>
            <a:xfrm>
              <a:off x="733334" y="4948921"/>
              <a:ext cx="1254329" cy="947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4000" b="1">
                  <a:latin typeface="Playfair Display" panose="00000500000000000000" pitchFamily="2" charset="-18"/>
                </a:rPr>
                <a:t>25 tisíc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600"/>
                <a:t>nemocných roztroušenou sklerózou</a:t>
              </a:r>
              <a:endParaRPr sz="1600"/>
            </a:p>
          </p:txBody>
        </p:sp>
        <p:sp>
          <p:nvSpPr>
            <p:cNvPr id="12" name="Obdélník: se zakulacenými horními rohy 11">
              <a:extLst>
                <a:ext uri="{FF2B5EF4-FFF2-40B4-BE49-F238E27FC236}">
                  <a16:creationId xmlns:a16="http://schemas.microsoft.com/office/drawing/2014/main" id="{B5617523-0022-35BE-9057-33699914EECD}"/>
                </a:ext>
              </a:extLst>
            </p:cNvPr>
            <p:cNvSpPr/>
            <p:nvPr/>
          </p:nvSpPr>
          <p:spPr>
            <a:xfrm rot="10800000">
              <a:off x="793097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E9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E4C3F5F7-3B84-A8AB-542D-3F8FC1F60C16}"/>
              </a:ext>
            </a:extLst>
          </p:cNvPr>
          <p:cNvGrpSpPr/>
          <p:nvPr/>
        </p:nvGrpSpPr>
        <p:grpSpPr>
          <a:xfrm>
            <a:off x="3649858" y="4306824"/>
            <a:ext cx="2162678" cy="2017883"/>
            <a:chOff x="607955" y="4764897"/>
            <a:chExt cx="1464454" cy="1290463"/>
          </a:xfrm>
        </p:grpSpPr>
        <p:sp>
          <p:nvSpPr>
            <p:cNvPr id="34" name="Rounded Rectangle">
              <a:extLst>
                <a:ext uri="{FF2B5EF4-FFF2-40B4-BE49-F238E27FC236}">
                  <a16:creationId xmlns:a16="http://schemas.microsoft.com/office/drawing/2014/main" id="{42B4CE68-3BA2-B62F-6419-02570A84AB67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5" name="29 lůžek odlehčovací pobyt  s rehabilitací">
              <a:extLst>
                <a:ext uri="{FF2B5EF4-FFF2-40B4-BE49-F238E27FC236}">
                  <a16:creationId xmlns:a16="http://schemas.microsoft.com/office/drawing/2014/main" id="{4D67DCA0-87A1-855E-2DA8-9F3549463F88}"/>
                </a:ext>
              </a:extLst>
            </p:cNvPr>
            <p:cNvSpPr txBox="1"/>
            <p:nvPr/>
          </p:nvSpPr>
          <p:spPr>
            <a:xfrm>
              <a:off x="733334" y="4948921"/>
              <a:ext cx="1254329" cy="947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4000" b="1">
                  <a:latin typeface="Playfair Display" panose="00000500000000000000" pitchFamily="2" charset="-18"/>
                </a:rPr>
                <a:t>6 tisíc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600"/>
                <a:t>v pokročilém </a:t>
              </a:r>
              <a:br>
                <a:rPr lang="cs-CZ" sz="1600"/>
              </a:br>
              <a:r>
                <a:rPr lang="cs-CZ" sz="1600"/>
                <a:t>stadiu </a:t>
              </a:r>
              <a:br>
                <a:rPr lang="cs-CZ" sz="1600"/>
              </a:br>
              <a:r>
                <a:rPr lang="cs-CZ" sz="1600"/>
                <a:t>nemoci</a:t>
              </a:r>
              <a:endParaRPr sz="1600"/>
            </a:p>
          </p:txBody>
        </p:sp>
        <p:sp>
          <p:nvSpPr>
            <p:cNvPr id="36" name="Obdélník: se zakulacenými horními rohy 35">
              <a:extLst>
                <a:ext uri="{FF2B5EF4-FFF2-40B4-BE49-F238E27FC236}">
                  <a16:creationId xmlns:a16="http://schemas.microsoft.com/office/drawing/2014/main" id="{7ABF1A5C-F8F3-22A5-6A0C-67AEE0EDF0FF}"/>
                </a:ext>
              </a:extLst>
            </p:cNvPr>
            <p:cNvSpPr/>
            <p:nvPr/>
          </p:nvSpPr>
          <p:spPr>
            <a:xfrm rot="10800000">
              <a:off x="793097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C9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0272AAB6-5503-681A-D778-E779D52C4E74}"/>
              </a:ext>
            </a:extLst>
          </p:cNvPr>
          <p:cNvGrpSpPr/>
          <p:nvPr/>
        </p:nvGrpSpPr>
        <p:grpSpPr>
          <a:xfrm>
            <a:off x="6353434" y="4306824"/>
            <a:ext cx="2162678" cy="2017883"/>
            <a:chOff x="607955" y="4764897"/>
            <a:chExt cx="1464454" cy="1290463"/>
          </a:xfrm>
        </p:grpSpPr>
        <p:sp>
          <p:nvSpPr>
            <p:cNvPr id="38" name="Rounded Rectangle">
              <a:extLst>
                <a:ext uri="{FF2B5EF4-FFF2-40B4-BE49-F238E27FC236}">
                  <a16:creationId xmlns:a16="http://schemas.microsoft.com/office/drawing/2014/main" id="{96E74AC8-DCA6-83CE-2918-FA48BA035DA3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9" name="29 lůžek odlehčovací pobyt  s rehabilitací">
              <a:extLst>
                <a:ext uri="{FF2B5EF4-FFF2-40B4-BE49-F238E27FC236}">
                  <a16:creationId xmlns:a16="http://schemas.microsoft.com/office/drawing/2014/main" id="{3E04C322-D493-AAF1-5168-6063DE95B688}"/>
                </a:ext>
              </a:extLst>
            </p:cNvPr>
            <p:cNvSpPr txBox="1"/>
            <p:nvPr/>
          </p:nvSpPr>
          <p:spPr>
            <a:xfrm>
              <a:off x="733334" y="4948921"/>
              <a:ext cx="1225861" cy="947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4000" b="1" dirty="0">
                  <a:latin typeface="Playfair Display" panose="00000500000000000000" pitchFamily="2" charset="-18"/>
                </a:rPr>
                <a:t>350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600" dirty="0"/>
                <a:t>klientů ročně </a:t>
              </a:r>
              <a:br>
                <a:rPr lang="cs-CZ" sz="1600" dirty="0"/>
              </a:br>
              <a:r>
                <a:rPr lang="cs-CZ" sz="1600" dirty="0"/>
                <a:t>na pobytech</a:t>
              </a:r>
              <a:br>
                <a:rPr lang="cs-CZ" sz="1600" dirty="0"/>
              </a:br>
              <a:r>
                <a:rPr lang="cs-CZ" sz="1600" dirty="0"/>
                <a:t>v Domově sv. </a:t>
              </a:r>
              <a:r>
                <a:rPr lang="cs-CZ" sz="1600" dirty="0" err="1"/>
                <a:t>Jos</a:t>
              </a:r>
              <a:r>
                <a:rPr lang="cs-CZ" sz="1600" dirty="0"/>
                <a:t>.</a:t>
              </a:r>
              <a:endParaRPr sz="1600" dirty="0"/>
            </a:p>
          </p:txBody>
        </p:sp>
        <p:sp>
          <p:nvSpPr>
            <p:cNvPr id="40" name="Obdélník: se zakulacenými horními rohy 39">
              <a:extLst>
                <a:ext uri="{FF2B5EF4-FFF2-40B4-BE49-F238E27FC236}">
                  <a16:creationId xmlns:a16="http://schemas.microsoft.com/office/drawing/2014/main" id="{4CF535F5-B791-BE74-899A-74F74527A5DF}"/>
                </a:ext>
              </a:extLst>
            </p:cNvPr>
            <p:cNvSpPr/>
            <p:nvPr/>
          </p:nvSpPr>
          <p:spPr>
            <a:xfrm rot="10800000">
              <a:off x="793097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FE572D5A-A608-1C4F-FEF8-B58C4A9B783C}"/>
              </a:ext>
            </a:extLst>
          </p:cNvPr>
          <p:cNvGrpSpPr/>
          <p:nvPr/>
        </p:nvGrpSpPr>
        <p:grpSpPr>
          <a:xfrm>
            <a:off x="9057010" y="4306824"/>
            <a:ext cx="2162678" cy="2017883"/>
            <a:chOff x="607955" y="4764897"/>
            <a:chExt cx="1464454" cy="1290463"/>
          </a:xfrm>
        </p:grpSpPr>
        <p:sp>
          <p:nvSpPr>
            <p:cNvPr id="46" name="Rounded Rectangle">
              <a:extLst>
                <a:ext uri="{FF2B5EF4-FFF2-40B4-BE49-F238E27FC236}">
                  <a16:creationId xmlns:a16="http://schemas.microsoft.com/office/drawing/2014/main" id="{008987ED-DD88-CE28-FC3F-C55094CE071B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7" name="29 lůžek odlehčovací pobyt  s rehabilitací">
              <a:extLst>
                <a:ext uri="{FF2B5EF4-FFF2-40B4-BE49-F238E27FC236}">
                  <a16:creationId xmlns:a16="http://schemas.microsoft.com/office/drawing/2014/main" id="{9E86154B-80B4-4397-9825-248C590A5FF5}"/>
                </a:ext>
              </a:extLst>
            </p:cNvPr>
            <p:cNvSpPr txBox="1"/>
            <p:nvPr/>
          </p:nvSpPr>
          <p:spPr>
            <a:xfrm>
              <a:off x="733334" y="4764897"/>
              <a:ext cx="1254329" cy="11318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7000" b="1">
                  <a:solidFill>
                    <a:srgbClr val="C81E3C"/>
                  </a:solidFill>
                  <a:latin typeface="Playfair Display" panose="00000500000000000000" pitchFamily="2" charset="-18"/>
                </a:rPr>
                <a:t>150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600"/>
                <a:t>nevyřízených žádostí o pobyt</a:t>
              </a:r>
              <a:endParaRPr sz="1600"/>
            </a:p>
          </p:txBody>
        </p:sp>
        <p:sp>
          <p:nvSpPr>
            <p:cNvPr id="48" name="Obdélník: se zakulacenými horními rohy 47">
              <a:extLst>
                <a:ext uri="{FF2B5EF4-FFF2-40B4-BE49-F238E27FC236}">
                  <a16:creationId xmlns:a16="http://schemas.microsoft.com/office/drawing/2014/main" id="{CE370368-73A6-DEE2-EC80-0DF1BFF82B33}"/>
                </a:ext>
              </a:extLst>
            </p:cNvPr>
            <p:cNvSpPr/>
            <p:nvPr/>
          </p:nvSpPr>
          <p:spPr>
            <a:xfrm rot="10800000">
              <a:off x="793097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81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Nadpis 4">
            <a:extLst>
              <a:ext uri="{FF2B5EF4-FFF2-40B4-BE49-F238E27FC236}">
                <a16:creationId xmlns:a16="http://schemas.microsoft.com/office/drawing/2014/main" id="{6172AA7A-18CC-F9EE-8210-8F46EEB5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488" y="6497119"/>
            <a:ext cx="3134990" cy="399395"/>
          </a:xfrm>
        </p:spPr>
        <p:txBody>
          <a:bodyPr>
            <a:noAutofit/>
          </a:bodyPr>
          <a:lstStyle/>
          <a:p>
            <a:pPr algn="ctr"/>
            <a:r>
              <a:rPr lang="cs-CZ" sz="1600" b="0" dirty="0">
                <a:solidFill>
                  <a:schemeClr val="bg1">
                    <a:lumMod val="50000"/>
                  </a:schemeClr>
                </a:solidFill>
              </a:rPr>
              <a:t>1. Systém pomoci v ČR</a:t>
            </a:r>
          </a:p>
        </p:txBody>
      </p:sp>
    </p:spTree>
    <p:extLst>
      <p:ext uri="{BB962C8B-B14F-4D97-AF65-F5344CB8AC3E}">
        <p14:creationId xmlns:p14="http://schemas.microsoft.com/office/powerpoint/2010/main" val="16505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exteriér, obloha, pláž, voda&#10;&#10;Popis byl vytvořen automaticky">
            <a:extLst>
              <a:ext uri="{FF2B5EF4-FFF2-40B4-BE49-F238E27FC236}">
                <a16:creationId xmlns:a16="http://schemas.microsoft.com/office/drawing/2014/main" id="{2C88CC02-DC9C-EDAB-30EF-BF28B66BB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82" y="228600"/>
            <a:ext cx="11793602" cy="4216400"/>
          </a:xfrm>
          <a:prstGeom prst="roundRect">
            <a:avLst>
              <a:gd name="adj" fmla="val 3441"/>
            </a:avLst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009506B-6AE9-46D8-A5E9-91919CE8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2988-0422-4123-889F-C4B3D0511399}" type="slidenum">
              <a:rPr lang="cs-CZ" smtClean="0"/>
              <a:t>4</a:t>
            </a:fld>
            <a:endParaRPr lang="cs-CZ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4D236514-FE55-C4CD-30A2-5E1938917DE5}"/>
              </a:ext>
            </a:extLst>
          </p:cNvPr>
          <p:cNvGrpSpPr/>
          <p:nvPr/>
        </p:nvGrpSpPr>
        <p:grpSpPr>
          <a:xfrm>
            <a:off x="946282" y="2897124"/>
            <a:ext cx="2162678" cy="2017883"/>
            <a:chOff x="607955" y="4764897"/>
            <a:chExt cx="1464454" cy="1290463"/>
          </a:xfrm>
        </p:grpSpPr>
        <p:sp>
          <p:nvSpPr>
            <p:cNvPr id="10" name="Rounded Rectangle">
              <a:extLst>
                <a:ext uri="{FF2B5EF4-FFF2-40B4-BE49-F238E27FC236}">
                  <a16:creationId xmlns:a16="http://schemas.microsoft.com/office/drawing/2014/main" id="{3820A465-145A-3DB5-A56F-45F07D11FE02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11" name="29 lůžek odlehčovací pobyt  s rehabilitací">
              <a:extLst>
                <a:ext uri="{FF2B5EF4-FFF2-40B4-BE49-F238E27FC236}">
                  <a16:creationId xmlns:a16="http://schemas.microsoft.com/office/drawing/2014/main" id="{8647694E-5BDE-82A0-DD37-7763CCA77BCA}"/>
                </a:ext>
              </a:extLst>
            </p:cNvPr>
            <p:cNvSpPr txBox="1"/>
            <p:nvPr/>
          </p:nvSpPr>
          <p:spPr>
            <a:xfrm>
              <a:off x="733334" y="4948921"/>
              <a:ext cx="1254329" cy="947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2600" b="1" strike="sngStrike" dirty="0">
                  <a:latin typeface="Playfair Display" panose="00000500000000000000" pitchFamily="2" charset="-18"/>
                </a:rPr>
                <a:t>rychlost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600" dirty="0"/>
                <a:t>- podání efektivní léčby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endParaRPr sz="1600" dirty="0"/>
            </a:p>
          </p:txBody>
        </p:sp>
        <p:sp>
          <p:nvSpPr>
            <p:cNvPr id="12" name="Obdélník: se zakulacenými horními rohy 11">
              <a:extLst>
                <a:ext uri="{FF2B5EF4-FFF2-40B4-BE49-F238E27FC236}">
                  <a16:creationId xmlns:a16="http://schemas.microsoft.com/office/drawing/2014/main" id="{B5617523-0022-35BE-9057-33699914EECD}"/>
                </a:ext>
              </a:extLst>
            </p:cNvPr>
            <p:cNvSpPr/>
            <p:nvPr/>
          </p:nvSpPr>
          <p:spPr>
            <a:xfrm rot="10800000">
              <a:off x="793097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E9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E4C3F5F7-3B84-A8AB-542D-3F8FC1F60C16}"/>
              </a:ext>
            </a:extLst>
          </p:cNvPr>
          <p:cNvGrpSpPr/>
          <p:nvPr/>
        </p:nvGrpSpPr>
        <p:grpSpPr>
          <a:xfrm>
            <a:off x="3649858" y="2897124"/>
            <a:ext cx="2162678" cy="2017883"/>
            <a:chOff x="607955" y="4764897"/>
            <a:chExt cx="1464454" cy="1290463"/>
          </a:xfrm>
        </p:grpSpPr>
        <p:sp>
          <p:nvSpPr>
            <p:cNvPr id="34" name="Rounded Rectangle">
              <a:extLst>
                <a:ext uri="{FF2B5EF4-FFF2-40B4-BE49-F238E27FC236}">
                  <a16:creationId xmlns:a16="http://schemas.microsoft.com/office/drawing/2014/main" id="{42B4CE68-3BA2-B62F-6419-02570A84AB67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5" name="29 lůžek odlehčovací pobyt  s rehabilitací">
              <a:extLst>
                <a:ext uri="{FF2B5EF4-FFF2-40B4-BE49-F238E27FC236}">
                  <a16:creationId xmlns:a16="http://schemas.microsoft.com/office/drawing/2014/main" id="{4D67DCA0-87A1-855E-2DA8-9F3549463F88}"/>
                </a:ext>
              </a:extLst>
            </p:cNvPr>
            <p:cNvSpPr txBox="1"/>
            <p:nvPr/>
          </p:nvSpPr>
          <p:spPr>
            <a:xfrm>
              <a:off x="733334" y="4948921"/>
              <a:ext cx="1254329" cy="947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2600" b="1" strike="sngStrike" dirty="0">
                  <a:solidFill>
                    <a:srgbClr val="000000"/>
                  </a:solidFill>
                  <a:latin typeface="Playfair Display" panose="00000500000000000000" pitchFamily="2" charset="-18"/>
                  <a:ea typeface="Open Sans Regular"/>
                  <a:cs typeface="Open Sans Regular"/>
                </a:rPr>
                <a:t>dostatek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600" dirty="0"/>
                <a:t>- informací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600" dirty="0"/>
                <a:t>- služeb pro pečující osoby</a:t>
              </a:r>
              <a:endParaRPr sz="1600" dirty="0"/>
            </a:p>
          </p:txBody>
        </p:sp>
        <p:sp>
          <p:nvSpPr>
            <p:cNvPr id="36" name="Obdélník: se zakulacenými horními rohy 35">
              <a:extLst>
                <a:ext uri="{FF2B5EF4-FFF2-40B4-BE49-F238E27FC236}">
                  <a16:creationId xmlns:a16="http://schemas.microsoft.com/office/drawing/2014/main" id="{7ABF1A5C-F8F3-22A5-6A0C-67AEE0EDF0FF}"/>
                </a:ext>
              </a:extLst>
            </p:cNvPr>
            <p:cNvSpPr/>
            <p:nvPr/>
          </p:nvSpPr>
          <p:spPr>
            <a:xfrm rot="10800000">
              <a:off x="793097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C9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0272AAB6-5503-681A-D778-E779D52C4E74}"/>
              </a:ext>
            </a:extLst>
          </p:cNvPr>
          <p:cNvGrpSpPr/>
          <p:nvPr/>
        </p:nvGrpSpPr>
        <p:grpSpPr>
          <a:xfrm>
            <a:off x="6353434" y="2897124"/>
            <a:ext cx="2162678" cy="2017883"/>
            <a:chOff x="607955" y="4764897"/>
            <a:chExt cx="1464454" cy="1290463"/>
          </a:xfrm>
        </p:grpSpPr>
        <p:sp>
          <p:nvSpPr>
            <p:cNvPr id="38" name="Rounded Rectangle">
              <a:extLst>
                <a:ext uri="{FF2B5EF4-FFF2-40B4-BE49-F238E27FC236}">
                  <a16:creationId xmlns:a16="http://schemas.microsoft.com/office/drawing/2014/main" id="{96E74AC8-DCA6-83CE-2918-FA48BA035DA3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9" name="29 lůžek odlehčovací pobyt  s rehabilitací">
              <a:extLst>
                <a:ext uri="{FF2B5EF4-FFF2-40B4-BE49-F238E27FC236}">
                  <a16:creationId xmlns:a16="http://schemas.microsoft.com/office/drawing/2014/main" id="{3E04C322-D493-AAF1-5168-6063DE95B688}"/>
                </a:ext>
              </a:extLst>
            </p:cNvPr>
            <p:cNvSpPr txBox="1"/>
            <p:nvPr/>
          </p:nvSpPr>
          <p:spPr>
            <a:xfrm>
              <a:off x="733334" y="4948921"/>
              <a:ext cx="1225861" cy="947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2600" b="1" strike="sngStrike" dirty="0">
                  <a:latin typeface="Playfair Display" panose="00000500000000000000" pitchFamily="2" charset="-18"/>
                </a:rPr>
                <a:t>dostupnost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600" dirty="0"/>
                <a:t>- odborných terapií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600" dirty="0"/>
                <a:t>- pobytových služeb</a:t>
              </a:r>
              <a:endParaRPr sz="1600" dirty="0"/>
            </a:p>
          </p:txBody>
        </p:sp>
        <p:sp>
          <p:nvSpPr>
            <p:cNvPr id="40" name="Obdélník: se zakulacenými horními rohy 39">
              <a:extLst>
                <a:ext uri="{FF2B5EF4-FFF2-40B4-BE49-F238E27FC236}">
                  <a16:creationId xmlns:a16="http://schemas.microsoft.com/office/drawing/2014/main" id="{4CF535F5-B791-BE74-899A-74F74527A5DF}"/>
                </a:ext>
              </a:extLst>
            </p:cNvPr>
            <p:cNvSpPr/>
            <p:nvPr/>
          </p:nvSpPr>
          <p:spPr>
            <a:xfrm rot="10800000">
              <a:off x="793097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FE572D5A-A608-1C4F-FEF8-B58C4A9B783C}"/>
              </a:ext>
            </a:extLst>
          </p:cNvPr>
          <p:cNvGrpSpPr/>
          <p:nvPr/>
        </p:nvGrpSpPr>
        <p:grpSpPr>
          <a:xfrm>
            <a:off x="9057010" y="2897131"/>
            <a:ext cx="2162678" cy="2017885"/>
            <a:chOff x="607955" y="4764897"/>
            <a:chExt cx="1464454" cy="1290463"/>
          </a:xfrm>
        </p:grpSpPr>
        <p:sp>
          <p:nvSpPr>
            <p:cNvPr id="46" name="Rounded Rectangle">
              <a:extLst>
                <a:ext uri="{FF2B5EF4-FFF2-40B4-BE49-F238E27FC236}">
                  <a16:creationId xmlns:a16="http://schemas.microsoft.com/office/drawing/2014/main" id="{008987ED-DD88-CE28-FC3F-C55094CE071B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7" name="29 lůžek odlehčovací pobyt  s rehabilitací">
              <a:extLst>
                <a:ext uri="{FF2B5EF4-FFF2-40B4-BE49-F238E27FC236}">
                  <a16:creationId xmlns:a16="http://schemas.microsoft.com/office/drawing/2014/main" id="{9E86154B-80B4-4397-9825-248C590A5FF5}"/>
                </a:ext>
              </a:extLst>
            </p:cNvPr>
            <p:cNvSpPr txBox="1"/>
            <p:nvPr/>
          </p:nvSpPr>
          <p:spPr>
            <a:xfrm>
              <a:off x="753404" y="4921801"/>
              <a:ext cx="1254329" cy="11318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3200" b="1" dirty="0" err="1">
                  <a:solidFill>
                    <a:srgbClr val="C81E3C"/>
                  </a:solidFill>
                  <a:latin typeface="Playfair Display" panose="00000500000000000000" pitchFamily="2" charset="-18"/>
                </a:rPr>
                <a:t>roztrou</a:t>
              </a:r>
              <a:r>
                <a:rPr lang="cs-CZ" sz="3200" b="1" dirty="0">
                  <a:solidFill>
                    <a:srgbClr val="C81E3C"/>
                  </a:solidFill>
                  <a:latin typeface="Playfair Display" panose="00000500000000000000" pitchFamily="2" charset="-18"/>
                </a:rPr>
                <a:t>-</a:t>
              </a:r>
              <a:br>
                <a:rPr lang="cs-CZ" sz="3200" b="1" dirty="0">
                  <a:solidFill>
                    <a:srgbClr val="C81E3C"/>
                  </a:solidFill>
                  <a:latin typeface="Playfair Display" panose="00000500000000000000" pitchFamily="2" charset="-18"/>
                </a:rPr>
              </a:br>
              <a:r>
                <a:rPr lang="cs-CZ" sz="3200" b="1" dirty="0" err="1">
                  <a:solidFill>
                    <a:srgbClr val="C81E3C"/>
                  </a:solidFill>
                  <a:latin typeface="Playfair Display" panose="00000500000000000000" pitchFamily="2" charset="-18"/>
                </a:rPr>
                <a:t>šenost</a:t>
              </a:r>
              <a:endParaRPr lang="cs-CZ" sz="3200" b="1" dirty="0">
                <a:solidFill>
                  <a:srgbClr val="C81E3C"/>
                </a:solidFill>
                <a:latin typeface="Playfair Display" panose="00000500000000000000" pitchFamily="2" charset="-18"/>
              </a:endParaRPr>
            </a:p>
          </p:txBody>
        </p:sp>
        <p:sp>
          <p:nvSpPr>
            <p:cNvPr id="48" name="Obdélník: se zakulacenými horními rohy 47">
              <a:extLst>
                <a:ext uri="{FF2B5EF4-FFF2-40B4-BE49-F238E27FC236}">
                  <a16:creationId xmlns:a16="http://schemas.microsoft.com/office/drawing/2014/main" id="{CE370368-73A6-DEE2-EC80-0DF1BFF82B33}"/>
                </a:ext>
              </a:extLst>
            </p:cNvPr>
            <p:cNvSpPr/>
            <p:nvPr/>
          </p:nvSpPr>
          <p:spPr>
            <a:xfrm rot="10800000">
              <a:off x="793097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81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Nadpis 4">
            <a:extLst>
              <a:ext uri="{FF2B5EF4-FFF2-40B4-BE49-F238E27FC236}">
                <a16:creationId xmlns:a16="http://schemas.microsoft.com/office/drawing/2014/main" id="{6172AA7A-18CC-F9EE-8210-8F46EEB5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488" y="6497119"/>
            <a:ext cx="3134990" cy="399395"/>
          </a:xfrm>
        </p:spPr>
        <p:txBody>
          <a:bodyPr>
            <a:noAutofit/>
          </a:bodyPr>
          <a:lstStyle/>
          <a:p>
            <a:pPr algn="ctr"/>
            <a:r>
              <a:rPr lang="cs-CZ" sz="1600" b="0" dirty="0">
                <a:solidFill>
                  <a:schemeClr val="bg1">
                    <a:lumMod val="50000"/>
                  </a:schemeClr>
                </a:solidFill>
              </a:rPr>
              <a:t>1. Systém pomoci v ČR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8F7644E8-6965-14E9-CA12-6089C370B1A6}"/>
              </a:ext>
            </a:extLst>
          </p:cNvPr>
          <p:cNvGrpSpPr/>
          <p:nvPr/>
        </p:nvGrpSpPr>
        <p:grpSpPr>
          <a:xfrm>
            <a:off x="-5017" y="5081715"/>
            <a:ext cx="12197017" cy="1411160"/>
            <a:chOff x="-5017" y="5081715"/>
            <a:chExt cx="12197017" cy="1411160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1AD2066E-B4E0-1A73-9FE0-DD788D363F81}"/>
                </a:ext>
              </a:extLst>
            </p:cNvPr>
            <p:cNvSpPr/>
            <p:nvPr/>
          </p:nvSpPr>
          <p:spPr>
            <a:xfrm>
              <a:off x="0" y="5081715"/>
              <a:ext cx="12192000" cy="1411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buNone/>
              </a:pPr>
              <a:endParaRPr lang="cs-CZ" sz="1600" dirty="0">
                <a:solidFill>
                  <a:schemeClr val="tx2"/>
                </a:solidFill>
              </a:endParaRPr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BE96BC74-4B23-2239-441F-63C8F0E95E23}"/>
                </a:ext>
              </a:extLst>
            </p:cNvPr>
            <p:cNvSpPr txBox="1"/>
            <p:nvPr/>
          </p:nvSpPr>
          <p:spPr>
            <a:xfrm>
              <a:off x="-5017" y="5081715"/>
              <a:ext cx="12192000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cs-CZ" sz="4000" b="1" dirty="0">
                  <a:latin typeface="Playfair Display" panose="00000500000000000000" pitchFamily="2" charset="-18"/>
                </a:rPr>
                <a:t>   </a:t>
              </a:r>
              <a:r>
                <a:rPr lang="cs-CZ" sz="3600" b="1" dirty="0">
                  <a:latin typeface="Playfair Display" panose="00000500000000000000" pitchFamily="2" charset="-18"/>
                </a:rPr>
                <a:t>Terapeutická  </a:t>
              </a:r>
              <a:r>
                <a:rPr lang="cs-CZ" sz="3600" dirty="0">
                  <a:latin typeface="Playfair Display" panose="00000500000000000000" pitchFamily="2" charset="-18"/>
                </a:rPr>
                <a:t>x </a:t>
              </a:r>
              <a:r>
                <a:rPr lang="cs-CZ" sz="3600" b="1" dirty="0">
                  <a:latin typeface="Playfair Display" panose="00000500000000000000" pitchFamily="2" charset="-18"/>
                </a:rPr>
                <a:t> sociální složka péče</a:t>
              </a:r>
            </a:p>
            <a:p>
              <a:pPr marL="0" indent="0">
                <a:buNone/>
              </a:pP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                                                                      Lázně      </a:t>
              </a:r>
              <a:r>
                <a:rPr lang="cs-CZ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x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Sociální služby</a:t>
              </a:r>
            </a:p>
            <a:p>
              <a:pPr marL="0" indent="0">
                <a:buNone/>
              </a:pP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                                                                  31 lůžek      </a:t>
              </a:r>
              <a:r>
                <a:rPr lang="cs-CZ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x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160 žádostí na pobyt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8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F7BDD-F96F-79D8-7BA7-434325EF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47" y="441253"/>
            <a:ext cx="5521700" cy="600550"/>
          </a:xfrm>
        </p:spPr>
        <p:txBody>
          <a:bodyPr>
            <a:normAutofit fontScale="90000"/>
          </a:bodyPr>
          <a:lstStyle/>
          <a:p>
            <a:r>
              <a:rPr lang="cs-CZ"/>
              <a:t>Poskytujeme pobyty 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D5CB02-81F0-0039-DC67-9DA60749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359" y="1283495"/>
            <a:ext cx="3286759" cy="3091738"/>
          </a:xfrm>
          <a:prstGeom prst="roundRect">
            <a:avLst>
              <a:gd name="adj" fmla="val 6339"/>
            </a:avLst>
          </a:prstGeom>
          <a:solidFill>
            <a:srgbClr val="C81E3C"/>
          </a:solidFill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endParaRPr lang="cs-CZ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Odborné sociální poradenství </a:t>
            </a:r>
            <a:r>
              <a:rPr lang="cs-CZ" sz="22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(§37</a:t>
            </a:r>
            <a:r>
              <a:rPr lang="cs-CZ" sz="2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0" indent="0">
              <a:buNone/>
            </a:pPr>
            <a:endParaRPr lang="cs-CZ" sz="22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Půjčovna zdravotnických pomůcek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D801214-EBD5-4748-A9ED-B94881B18872}"/>
              </a:ext>
            </a:extLst>
          </p:cNvPr>
          <p:cNvSpPr txBox="1">
            <a:spLocks/>
          </p:cNvSpPr>
          <p:nvPr/>
        </p:nvSpPr>
        <p:spPr>
          <a:xfrm>
            <a:off x="7777386" y="441253"/>
            <a:ext cx="4147836" cy="60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layfair Display" pitchFamily="2" charset="-18"/>
                <a:ea typeface="+mj-ea"/>
                <a:cs typeface="+mj-cs"/>
              </a:defRPr>
            </a:lvl1pPr>
          </a:lstStyle>
          <a:p>
            <a:r>
              <a:rPr lang="cs-CZ"/>
              <a:t>... i pomoc doma</a:t>
            </a:r>
          </a:p>
        </p:txBody>
      </p:sp>
      <p:pic>
        <p:nvPicPr>
          <p:cNvPr id="5" name="unknown.jpeg" descr="unknown.jpeg">
            <a:extLst>
              <a:ext uri="{FF2B5EF4-FFF2-40B4-BE49-F238E27FC236}">
                <a16:creationId xmlns:a16="http://schemas.microsoft.com/office/drawing/2014/main" id="{ADAD81BA-9B87-4CFB-9CAD-B5DCCCFF38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64" y="1274288"/>
            <a:ext cx="7250508" cy="3950362"/>
          </a:xfrm>
          <a:prstGeom prst="roundRect">
            <a:avLst>
              <a:gd name="adj" fmla="val 4655"/>
            </a:avLst>
          </a:prstGeom>
          <a:ln w="12700">
            <a:miter lim="400000"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6" name="Circle">
            <a:extLst>
              <a:ext uri="{FF2B5EF4-FFF2-40B4-BE49-F238E27FC236}">
                <a16:creationId xmlns:a16="http://schemas.microsoft.com/office/drawing/2014/main" id="{ABC95A09-CA45-4279-8239-8AA365635705}"/>
              </a:ext>
            </a:extLst>
          </p:cNvPr>
          <p:cNvSpPr/>
          <p:nvPr/>
        </p:nvSpPr>
        <p:spPr>
          <a:xfrm>
            <a:off x="2546699" y="326690"/>
            <a:ext cx="221410" cy="23513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332447FA-BC91-4177-8A3E-00CDCA520740}"/>
              </a:ext>
            </a:extLst>
          </p:cNvPr>
          <p:cNvSpPr/>
          <p:nvPr/>
        </p:nvSpPr>
        <p:spPr>
          <a:xfrm>
            <a:off x="1039823" y="1877894"/>
            <a:ext cx="234000" cy="2340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04F43F08-436E-43C8-B844-7260F0D3A1BC}"/>
              </a:ext>
            </a:extLst>
          </p:cNvPr>
          <p:cNvSpPr/>
          <p:nvPr/>
        </p:nvSpPr>
        <p:spPr>
          <a:xfrm>
            <a:off x="7777386" y="2928809"/>
            <a:ext cx="221410" cy="23513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ircle">
            <a:extLst>
              <a:ext uri="{FF2B5EF4-FFF2-40B4-BE49-F238E27FC236}">
                <a16:creationId xmlns:a16="http://schemas.microsoft.com/office/drawing/2014/main" id="{6274FCA5-1C16-4439-AE58-CA66FCC2F6E3}"/>
              </a:ext>
            </a:extLst>
          </p:cNvPr>
          <p:cNvSpPr/>
          <p:nvPr/>
        </p:nvSpPr>
        <p:spPr>
          <a:xfrm>
            <a:off x="11860209" y="868834"/>
            <a:ext cx="221410" cy="23513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BEF4FDAB-F743-403D-AF8A-054B4C9EF6DA}"/>
              </a:ext>
            </a:extLst>
          </p:cNvPr>
          <p:cNvSpPr/>
          <p:nvPr/>
        </p:nvSpPr>
        <p:spPr>
          <a:xfrm>
            <a:off x="7924801" y="2002286"/>
            <a:ext cx="45719" cy="23084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F4A8E2BD-40D5-4C3A-B58F-D3816CFA7060}"/>
              </a:ext>
            </a:extLst>
          </p:cNvPr>
          <p:cNvSpPr/>
          <p:nvPr/>
        </p:nvSpPr>
        <p:spPr>
          <a:xfrm>
            <a:off x="2932115" y="4109640"/>
            <a:ext cx="45719" cy="8977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06279C44-A7B2-45F9-8B32-F1057A823E63}"/>
              </a:ext>
            </a:extLst>
          </p:cNvPr>
          <p:cNvSpPr/>
          <p:nvPr/>
        </p:nvSpPr>
        <p:spPr>
          <a:xfrm>
            <a:off x="1133964" y="2059554"/>
            <a:ext cx="45719" cy="29545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E38ECB31-CDD0-440F-AFBC-15792DCD174E}"/>
              </a:ext>
            </a:extLst>
          </p:cNvPr>
          <p:cNvGrpSpPr/>
          <p:nvPr/>
        </p:nvGrpSpPr>
        <p:grpSpPr>
          <a:xfrm>
            <a:off x="607955" y="4915372"/>
            <a:ext cx="1464454" cy="1290463"/>
            <a:chOff x="607955" y="4764897"/>
            <a:chExt cx="1464454" cy="1290463"/>
          </a:xfrm>
        </p:grpSpPr>
        <p:sp>
          <p:nvSpPr>
            <p:cNvPr id="16" name="Rounded Rectangle">
              <a:extLst>
                <a:ext uri="{FF2B5EF4-FFF2-40B4-BE49-F238E27FC236}">
                  <a16:creationId xmlns:a16="http://schemas.microsoft.com/office/drawing/2014/main" id="{FF48A214-2E54-4751-8042-2B31D2D783A6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23" name="29 lůžek odlehčovací pobyt  s rehabilitací">
              <a:extLst>
                <a:ext uri="{FF2B5EF4-FFF2-40B4-BE49-F238E27FC236}">
                  <a16:creationId xmlns:a16="http://schemas.microsoft.com/office/drawing/2014/main" id="{9F2704EA-AFB0-41C0-8695-E7CB644F57F0}"/>
                </a:ext>
              </a:extLst>
            </p:cNvPr>
            <p:cNvSpPr txBox="1"/>
            <p:nvPr/>
          </p:nvSpPr>
          <p:spPr>
            <a:xfrm>
              <a:off x="733334" y="4948921"/>
              <a:ext cx="1254329" cy="947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2200" b="1">
                  <a:latin typeface="Playfair Display" panose="00000500000000000000" pitchFamily="2" charset="-18"/>
                </a:rPr>
                <a:t>§44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sz="1200" err="1"/>
                <a:t>odlehčovací</a:t>
              </a:r>
              <a:r>
                <a:rPr sz="1200"/>
                <a:t> </a:t>
              </a:r>
              <a:r>
                <a:rPr sz="1200" err="1"/>
                <a:t>pobyt</a:t>
              </a:r>
              <a:r>
                <a:rPr sz="1200"/>
                <a:t> </a:t>
              </a:r>
              <a:br>
                <a:rPr sz="1200"/>
              </a:br>
              <a:r>
                <a:rPr sz="1200"/>
                <a:t>s </a:t>
              </a:r>
              <a:r>
                <a:rPr sz="1200" err="1"/>
                <a:t>rehabilitací</a:t>
              </a:r>
              <a:endParaRPr sz="1200"/>
            </a:p>
          </p:txBody>
        </p:sp>
        <p:sp>
          <p:nvSpPr>
            <p:cNvPr id="29" name="Obdélník: se zakulacenými horními rohy 28">
              <a:extLst>
                <a:ext uri="{FF2B5EF4-FFF2-40B4-BE49-F238E27FC236}">
                  <a16:creationId xmlns:a16="http://schemas.microsoft.com/office/drawing/2014/main" id="{F0761CBB-8177-46FC-8FC7-F4D217F2E329}"/>
                </a:ext>
              </a:extLst>
            </p:cNvPr>
            <p:cNvSpPr/>
            <p:nvPr/>
          </p:nvSpPr>
          <p:spPr>
            <a:xfrm rot="10800000">
              <a:off x="793097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81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6EA3941C-F0F3-47A1-932B-12CE3379209A}"/>
              </a:ext>
            </a:extLst>
          </p:cNvPr>
          <p:cNvGrpSpPr/>
          <p:nvPr/>
        </p:nvGrpSpPr>
        <p:grpSpPr>
          <a:xfrm>
            <a:off x="2328529" y="4915372"/>
            <a:ext cx="1464454" cy="1290463"/>
            <a:chOff x="607955" y="4764897"/>
            <a:chExt cx="1464454" cy="1290463"/>
          </a:xfrm>
        </p:grpSpPr>
        <p:sp>
          <p:nvSpPr>
            <p:cNvPr id="32" name="Rounded Rectangle">
              <a:extLst>
                <a:ext uri="{FF2B5EF4-FFF2-40B4-BE49-F238E27FC236}">
                  <a16:creationId xmlns:a16="http://schemas.microsoft.com/office/drawing/2014/main" id="{AD26785F-AA67-4FCE-A9DD-8CC9F7CEEE9A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3" name="29 lůžek odlehčovací pobyt  s rehabilitací">
              <a:extLst>
                <a:ext uri="{FF2B5EF4-FFF2-40B4-BE49-F238E27FC236}">
                  <a16:creationId xmlns:a16="http://schemas.microsoft.com/office/drawing/2014/main" id="{FC09A447-A2FB-4CFE-9774-40A5D1CEFFFC}"/>
                </a:ext>
              </a:extLst>
            </p:cNvPr>
            <p:cNvSpPr txBox="1"/>
            <p:nvPr/>
          </p:nvSpPr>
          <p:spPr>
            <a:xfrm>
              <a:off x="733334" y="4948921"/>
              <a:ext cx="1254329" cy="947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2200" b="1" err="1">
                  <a:latin typeface="Playfair Display" panose="00000500000000000000" pitchFamily="2" charset="-18"/>
                </a:rPr>
                <a:t>zdr</a:t>
              </a:r>
              <a:r>
                <a:rPr lang="cs-CZ" sz="2200" b="1">
                  <a:latin typeface="Playfair Display" panose="00000500000000000000" pitchFamily="2" charset="-18"/>
                </a:rPr>
                <a:t>. sl.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200"/>
                <a:t>zdravotní rehabilitační pobyt</a:t>
              </a:r>
              <a:endParaRPr sz="1200"/>
            </a:p>
          </p:txBody>
        </p:sp>
        <p:sp>
          <p:nvSpPr>
            <p:cNvPr id="34" name="Obdélník: se zakulacenými horními rohy 33">
              <a:extLst>
                <a:ext uri="{FF2B5EF4-FFF2-40B4-BE49-F238E27FC236}">
                  <a16:creationId xmlns:a16="http://schemas.microsoft.com/office/drawing/2014/main" id="{EA4594A5-85D2-4842-9CBE-BFFD59DF6792}"/>
                </a:ext>
              </a:extLst>
            </p:cNvPr>
            <p:cNvSpPr/>
            <p:nvPr/>
          </p:nvSpPr>
          <p:spPr>
            <a:xfrm rot="10800000">
              <a:off x="793097" y="4764897"/>
              <a:ext cx="551831" cy="6857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CCA853"/>
                </a:solidFill>
              </a:endParaRPr>
            </a:p>
          </p:txBody>
        </p: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7E6CC348-368C-4B40-A6CE-6BFFC4749886}"/>
              </a:ext>
            </a:extLst>
          </p:cNvPr>
          <p:cNvGrpSpPr/>
          <p:nvPr/>
        </p:nvGrpSpPr>
        <p:grpSpPr>
          <a:xfrm>
            <a:off x="4136607" y="4915372"/>
            <a:ext cx="1464454" cy="1290463"/>
            <a:chOff x="607955" y="4764897"/>
            <a:chExt cx="1464454" cy="1290463"/>
          </a:xfrm>
        </p:grpSpPr>
        <p:sp>
          <p:nvSpPr>
            <p:cNvPr id="36" name="Rounded Rectangle">
              <a:extLst>
                <a:ext uri="{FF2B5EF4-FFF2-40B4-BE49-F238E27FC236}">
                  <a16:creationId xmlns:a16="http://schemas.microsoft.com/office/drawing/2014/main" id="{3328255D-44D3-46DC-B1BA-ADDF6CF910A2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" name="29 lůžek odlehčovací pobyt  s rehabilitací">
              <a:extLst>
                <a:ext uri="{FF2B5EF4-FFF2-40B4-BE49-F238E27FC236}">
                  <a16:creationId xmlns:a16="http://schemas.microsoft.com/office/drawing/2014/main" id="{D04A37AB-5C72-439B-AED2-15209CAFEE42}"/>
                </a:ext>
              </a:extLst>
            </p:cNvPr>
            <p:cNvSpPr txBox="1"/>
            <p:nvPr/>
          </p:nvSpPr>
          <p:spPr>
            <a:xfrm>
              <a:off x="733334" y="4948921"/>
              <a:ext cx="1254329" cy="947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2200" b="1">
                  <a:latin typeface="Playfair Display" panose="00000500000000000000" pitchFamily="2" charset="-18"/>
                </a:rPr>
                <a:t>§48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200"/>
                <a:t>DOZP (dlouhodobý pobyt)</a:t>
              </a:r>
              <a:endParaRPr sz="1200"/>
            </a:p>
          </p:txBody>
        </p:sp>
        <p:sp>
          <p:nvSpPr>
            <p:cNvPr id="38" name="Obdélník: se zakulacenými horními rohy 37">
              <a:extLst>
                <a:ext uri="{FF2B5EF4-FFF2-40B4-BE49-F238E27FC236}">
                  <a16:creationId xmlns:a16="http://schemas.microsoft.com/office/drawing/2014/main" id="{0EE40A0A-2760-4F10-93AC-59D9DC826939}"/>
                </a:ext>
              </a:extLst>
            </p:cNvPr>
            <p:cNvSpPr/>
            <p:nvPr/>
          </p:nvSpPr>
          <p:spPr>
            <a:xfrm rot="10800000">
              <a:off x="793097" y="4764897"/>
              <a:ext cx="551831" cy="685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C9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0" name="Circle">
            <a:extLst>
              <a:ext uri="{FF2B5EF4-FFF2-40B4-BE49-F238E27FC236}">
                <a16:creationId xmlns:a16="http://schemas.microsoft.com/office/drawing/2014/main" id="{63CA25DF-F304-47EA-B654-62F6AD7A4469}"/>
              </a:ext>
            </a:extLst>
          </p:cNvPr>
          <p:cNvSpPr/>
          <p:nvPr/>
        </p:nvSpPr>
        <p:spPr>
          <a:xfrm>
            <a:off x="2848134" y="3919277"/>
            <a:ext cx="234000" cy="2340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CE893516-7605-4472-92FE-D373E703C91E}"/>
              </a:ext>
            </a:extLst>
          </p:cNvPr>
          <p:cNvGrpSpPr/>
          <p:nvPr/>
        </p:nvGrpSpPr>
        <p:grpSpPr>
          <a:xfrm>
            <a:off x="5853968" y="4915371"/>
            <a:ext cx="1464454" cy="1290464"/>
            <a:chOff x="607955" y="4764896"/>
            <a:chExt cx="1464454" cy="1290464"/>
          </a:xfrm>
        </p:grpSpPr>
        <p:sp>
          <p:nvSpPr>
            <p:cNvPr id="42" name="Rounded Rectangle">
              <a:extLst>
                <a:ext uri="{FF2B5EF4-FFF2-40B4-BE49-F238E27FC236}">
                  <a16:creationId xmlns:a16="http://schemas.microsoft.com/office/drawing/2014/main" id="{EBACB9EF-8488-4212-995E-CB1CE231CC48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3" name="29 lůžek odlehčovací pobyt  s rehabilitací">
              <a:extLst>
                <a:ext uri="{FF2B5EF4-FFF2-40B4-BE49-F238E27FC236}">
                  <a16:creationId xmlns:a16="http://schemas.microsoft.com/office/drawing/2014/main" id="{A60CA571-B316-45E4-BC9F-A9DC61379DF4}"/>
                </a:ext>
              </a:extLst>
            </p:cNvPr>
            <p:cNvSpPr txBox="1"/>
            <p:nvPr/>
          </p:nvSpPr>
          <p:spPr>
            <a:xfrm>
              <a:off x="733334" y="4948921"/>
              <a:ext cx="1254329" cy="947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2200" b="1">
                  <a:latin typeface="Playfair Display" panose="00000500000000000000" pitchFamily="2" charset="-18"/>
                </a:rPr>
                <a:t>§51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200"/>
                <a:t>chráněné bydlení</a:t>
              </a:r>
              <a:endParaRPr sz="1200"/>
            </a:p>
          </p:txBody>
        </p:sp>
        <p:sp>
          <p:nvSpPr>
            <p:cNvPr id="44" name="Obdélník: se zakulacenými horními rohy 43">
              <a:extLst>
                <a:ext uri="{FF2B5EF4-FFF2-40B4-BE49-F238E27FC236}">
                  <a16:creationId xmlns:a16="http://schemas.microsoft.com/office/drawing/2014/main" id="{5F01F2D8-1745-40C2-AB27-42ED9BE371E2}"/>
                </a:ext>
              </a:extLst>
            </p:cNvPr>
            <p:cNvSpPr/>
            <p:nvPr/>
          </p:nvSpPr>
          <p:spPr>
            <a:xfrm rot="10800000">
              <a:off x="793096" y="4764896"/>
              <a:ext cx="551831" cy="685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E9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5" name="Rectangle">
            <a:extLst>
              <a:ext uri="{FF2B5EF4-FFF2-40B4-BE49-F238E27FC236}">
                <a16:creationId xmlns:a16="http://schemas.microsoft.com/office/drawing/2014/main" id="{9F06F5FC-0CE0-4A51-9EC2-A2284A4F2816}"/>
              </a:ext>
            </a:extLst>
          </p:cNvPr>
          <p:cNvSpPr/>
          <p:nvPr/>
        </p:nvSpPr>
        <p:spPr>
          <a:xfrm flipH="1">
            <a:off x="4369748" y="2111895"/>
            <a:ext cx="45719" cy="28034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6" name="Circle">
            <a:extLst>
              <a:ext uri="{FF2B5EF4-FFF2-40B4-BE49-F238E27FC236}">
                <a16:creationId xmlns:a16="http://schemas.microsoft.com/office/drawing/2014/main" id="{B935BA6F-EA37-4615-A273-AC599857305A}"/>
              </a:ext>
            </a:extLst>
          </p:cNvPr>
          <p:cNvSpPr/>
          <p:nvPr/>
        </p:nvSpPr>
        <p:spPr>
          <a:xfrm>
            <a:off x="4275464" y="3000851"/>
            <a:ext cx="234000" cy="2340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7" name="Circle">
            <a:extLst>
              <a:ext uri="{FF2B5EF4-FFF2-40B4-BE49-F238E27FC236}">
                <a16:creationId xmlns:a16="http://schemas.microsoft.com/office/drawing/2014/main" id="{4391D616-1954-423F-8AA1-FB2D98FF9063}"/>
              </a:ext>
            </a:extLst>
          </p:cNvPr>
          <p:cNvSpPr/>
          <p:nvPr/>
        </p:nvSpPr>
        <p:spPr>
          <a:xfrm>
            <a:off x="4270452" y="2041640"/>
            <a:ext cx="234000" cy="2340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8" name="Rectangle">
            <a:extLst>
              <a:ext uri="{FF2B5EF4-FFF2-40B4-BE49-F238E27FC236}">
                <a16:creationId xmlns:a16="http://schemas.microsoft.com/office/drawing/2014/main" id="{8AA33E5B-62D7-444B-8ED2-1C1A4A631F1B}"/>
              </a:ext>
            </a:extLst>
          </p:cNvPr>
          <p:cNvSpPr/>
          <p:nvPr/>
        </p:nvSpPr>
        <p:spPr>
          <a:xfrm rot="802080" flipH="1">
            <a:off x="7029878" y="1839709"/>
            <a:ext cx="45719" cy="31643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9" name="Circle">
            <a:extLst>
              <a:ext uri="{FF2B5EF4-FFF2-40B4-BE49-F238E27FC236}">
                <a16:creationId xmlns:a16="http://schemas.microsoft.com/office/drawing/2014/main" id="{39AF44E0-3D45-4C55-8E0E-1EC0027EF02E}"/>
              </a:ext>
            </a:extLst>
          </p:cNvPr>
          <p:cNvSpPr/>
          <p:nvPr/>
        </p:nvSpPr>
        <p:spPr>
          <a:xfrm>
            <a:off x="7298774" y="1823778"/>
            <a:ext cx="234000" cy="2340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9DA51F4B-ABC2-419D-8E47-DF5E6D25B1F2}"/>
              </a:ext>
            </a:extLst>
          </p:cNvPr>
          <p:cNvGrpSpPr/>
          <p:nvPr/>
        </p:nvGrpSpPr>
        <p:grpSpPr>
          <a:xfrm>
            <a:off x="5843523" y="573424"/>
            <a:ext cx="1512000" cy="1512000"/>
            <a:chOff x="5269386" y="712640"/>
            <a:chExt cx="1512000" cy="1512000"/>
          </a:xfrm>
        </p:grpSpPr>
        <p:sp>
          <p:nvSpPr>
            <p:cNvPr id="50" name="Ovál 49">
              <a:extLst>
                <a:ext uri="{FF2B5EF4-FFF2-40B4-BE49-F238E27FC236}">
                  <a16:creationId xmlns:a16="http://schemas.microsoft.com/office/drawing/2014/main" id="{E62041EC-A8D6-4194-9D50-A8DA074CAB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9386" y="712640"/>
              <a:ext cx="1512000" cy="1512000"/>
            </a:xfrm>
            <a:prstGeom prst="ellipse">
              <a:avLst/>
            </a:prstGeom>
            <a:solidFill>
              <a:srgbClr val="F9F1F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30C67A43-0D3E-46F2-B4EB-B72BC5232474}"/>
                </a:ext>
              </a:extLst>
            </p:cNvPr>
            <p:cNvSpPr txBox="1"/>
            <p:nvPr/>
          </p:nvSpPr>
          <p:spPr>
            <a:xfrm>
              <a:off x="5617583" y="965639"/>
              <a:ext cx="79861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4000" b="1">
                  <a:solidFill>
                    <a:srgbClr val="C81E3C"/>
                  </a:solidFill>
                  <a:latin typeface="Playfair Display" panose="00000500000000000000" pitchFamily="2" charset="-18"/>
                </a:rPr>
                <a:t>88</a:t>
              </a:r>
              <a:br>
                <a:rPr lang="cs-CZ"/>
              </a:br>
              <a:r>
                <a:rPr lang="cs-CZ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lůžek</a:t>
              </a:r>
              <a:br>
                <a:rPr lang="cs-CZ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endParaRPr lang="cs-CZ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3" name="Zástupný symbol pro číslo snímku 52">
            <a:extLst>
              <a:ext uri="{FF2B5EF4-FFF2-40B4-BE49-F238E27FC236}">
                <a16:creationId xmlns:a16="http://schemas.microsoft.com/office/drawing/2014/main" id="{7F4AAB92-1F8C-491A-86E2-F5BAA4A1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2988-0422-4123-889F-C4B3D0511399}" type="slidenum">
              <a:rPr lang="cs-CZ" smtClean="0"/>
              <a:t>5</a:t>
            </a:fld>
            <a:endParaRPr lang="cs-CZ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049ECC87-3C66-BA00-EE5B-D9CA09B9BF86}"/>
              </a:ext>
            </a:extLst>
          </p:cNvPr>
          <p:cNvGrpSpPr/>
          <p:nvPr/>
        </p:nvGrpSpPr>
        <p:grpSpPr>
          <a:xfrm>
            <a:off x="8256396" y="3860925"/>
            <a:ext cx="1512000" cy="1512000"/>
            <a:chOff x="5269386" y="712640"/>
            <a:chExt cx="1512000" cy="1512000"/>
          </a:xfrm>
        </p:grpSpPr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9C909F90-1578-A866-0B92-4E1015B623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9386" y="712640"/>
              <a:ext cx="1512000" cy="1512000"/>
            </a:xfrm>
            <a:prstGeom prst="ellipse">
              <a:avLst/>
            </a:prstGeom>
            <a:solidFill>
              <a:srgbClr val="F9F1F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AF2E555C-0B61-2DA5-D7B3-09C834D8AB38}"/>
                </a:ext>
              </a:extLst>
            </p:cNvPr>
            <p:cNvSpPr txBox="1"/>
            <p:nvPr/>
          </p:nvSpPr>
          <p:spPr>
            <a:xfrm>
              <a:off x="5443085" y="778090"/>
              <a:ext cx="114659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4000" b="1">
                  <a:solidFill>
                    <a:srgbClr val="C81E3C"/>
                  </a:solidFill>
                  <a:latin typeface="Playfair Display" panose="00000500000000000000" pitchFamily="2" charset="-18"/>
                </a:rPr>
                <a:t>443</a:t>
              </a:r>
              <a:br>
                <a:rPr lang="cs-CZ"/>
              </a:br>
              <a:r>
                <a:rPr lang="cs-CZ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hod. </a:t>
              </a:r>
              <a:br>
                <a:rPr lang="cs-CZ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cs-CZ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poradenství </a:t>
              </a:r>
              <a:br>
                <a:rPr lang="cs-CZ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cs-CZ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 r. 2022</a:t>
              </a:r>
              <a:br>
                <a:rPr lang="cs-CZ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endParaRPr lang="cs-CZ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A6E0B0A-C059-881B-5859-6769A41DC5F8}"/>
              </a:ext>
            </a:extLst>
          </p:cNvPr>
          <p:cNvGrpSpPr/>
          <p:nvPr/>
        </p:nvGrpSpPr>
        <p:grpSpPr>
          <a:xfrm>
            <a:off x="9953237" y="3827912"/>
            <a:ext cx="1512000" cy="1512000"/>
            <a:chOff x="5269386" y="712640"/>
            <a:chExt cx="1512000" cy="1512000"/>
          </a:xfrm>
        </p:grpSpPr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CD5F2B8A-5B56-8E30-98B6-52A284C400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9386" y="712640"/>
              <a:ext cx="1512000" cy="1512000"/>
            </a:xfrm>
            <a:prstGeom prst="ellipse">
              <a:avLst/>
            </a:prstGeom>
            <a:solidFill>
              <a:srgbClr val="F9F1F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48CEA8E6-37FF-0CF2-ADCD-2B8B657258B9}"/>
                </a:ext>
              </a:extLst>
            </p:cNvPr>
            <p:cNvSpPr txBox="1"/>
            <p:nvPr/>
          </p:nvSpPr>
          <p:spPr>
            <a:xfrm>
              <a:off x="5381164" y="930031"/>
              <a:ext cx="12292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nově i jako terénní služba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1" name="Nadpis 4">
            <a:extLst>
              <a:ext uri="{FF2B5EF4-FFF2-40B4-BE49-F238E27FC236}">
                <a16:creationId xmlns:a16="http://schemas.microsoft.com/office/drawing/2014/main" id="{E09A0359-8938-0636-CA61-1E10411E0D01}"/>
              </a:ext>
            </a:extLst>
          </p:cNvPr>
          <p:cNvSpPr txBox="1">
            <a:spLocks/>
          </p:cNvSpPr>
          <p:nvPr/>
        </p:nvSpPr>
        <p:spPr>
          <a:xfrm>
            <a:off x="4523488" y="6497119"/>
            <a:ext cx="3134990" cy="399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layfair Display" pitchFamily="2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1600" b="0" dirty="0">
                <a:solidFill>
                  <a:schemeClr val="bg1">
                    <a:lumMod val="50000"/>
                  </a:schemeClr>
                </a:solidFill>
              </a:rPr>
              <a:t>1. Systém pomoci v ČR</a:t>
            </a:r>
          </a:p>
        </p:txBody>
      </p:sp>
    </p:spTree>
    <p:extLst>
      <p:ext uri="{BB962C8B-B14F-4D97-AF65-F5344CB8AC3E}">
        <p14:creationId xmlns:p14="http://schemas.microsoft.com/office/powerpoint/2010/main" val="27412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F0AB273-899C-8698-6C6E-F86E80AE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 </a:t>
            </a:r>
            <a:r>
              <a:rPr lang="cs-CZ" dirty="0" err="1"/>
              <a:t>terapuetickým</a:t>
            </a:r>
            <a:r>
              <a:rPr lang="cs-CZ" dirty="0"/>
              <a:t> programem na míru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32EA477-156E-4982-8143-1C8550D1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2988-0422-4123-889F-C4B3D0511399}" type="slidenum">
              <a:rPr lang="cs-CZ" smtClean="0"/>
              <a:t>6</a:t>
            </a:fld>
            <a:endParaRPr lang="cs-CZ"/>
          </a:p>
        </p:txBody>
      </p:sp>
      <p:pic>
        <p:nvPicPr>
          <p:cNvPr id="9" name="Obrázek 8" descr="Obsah obrázku interiér, zeď, osoba, malé&#10;&#10;Popis byl vytvořen automaticky">
            <a:extLst>
              <a:ext uri="{FF2B5EF4-FFF2-40B4-BE49-F238E27FC236}">
                <a16:creationId xmlns:a16="http://schemas.microsoft.com/office/drawing/2014/main" id="{4E90CE33-CEC3-31F7-3291-12DE6C61D9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12" y="1190114"/>
            <a:ext cx="2148840" cy="2449198"/>
          </a:xfrm>
          <a:prstGeom prst="roundRect">
            <a:avLst>
              <a:gd name="adj" fmla="val 6472"/>
            </a:avLst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DF60207D-BACE-BB76-782A-3BC83D6739CB}"/>
              </a:ext>
            </a:extLst>
          </p:cNvPr>
          <p:cNvSpPr/>
          <p:nvPr/>
        </p:nvSpPr>
        <p:spPr>
          <a:xfrm>
            <a:off x="2580600" y="1190114"/>
            <a:ext cx="2160000" cy="2449198"/>
          </a:xfrm>
          <a:prstGeom prst="roundRect">
            <a:avLst>
              <a:gd name="adj" fmla="val 6966"/>
            </a:avLst>
          </a:prstGeom>
          <a:solidFill>
            <a:srgbClr val="CC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44000" rtlCol="0" anchor="ctr"/>
          <a:lstStyle/>
          <a:p>
            <a:r>
              <a:rPr lang="cs-CZ" sz="2100" b="1">
                <a:solidFill>
                  <a:schemeClr val="bg1"/>
                </a:solidFill>
                <a:latin typeface="Playfair Display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Stabilizovat zdravotní stav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psychoterapie,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duchovní doprovázení,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fyzioterapie,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relaxace a regenerace,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léčba ran, </a:t>
            </a:r>
            <a:r>
              <a:rPr lang="cs-CZ" sz="1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vodoloéčba</a:t>
            </a: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canisterapie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muzikoterapie a další ...</a:t>
            </a:r>
          </a:p>
        </p:txBody>
      </p:sp>
      <p:pic>
        <p:nvPicPr>
          <p:cNvPr id="12" name="Obrázek 11" descr="Obsah obrázku budova, obloha, exteriér, dům&#10;&#10;Popis byl vytvořen automaticky">
            <a:extLst>
              <a:ext uri="{FF2B5EF4-FFF2-40B4-BE49-F238E27FC236}">
                <a16:creationId xmlns:a16="http://schemas.microsoft.com/office/drawing/2014/main" id="{D51A96BB-BC3C-A6FE-A734-07972362EC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048" y="1190114"/>
            <a:ext cx="2160000" cy="1152144"/>
          </a:xfrm>
          <a:prstGeom prst="roundRect">
            <a:avLst>
              <a:gd name="adj" fmla="val 7573"/>
            </a:avLst>
          </a:prstGeom>
        </p:spPr>
      </p:pic>
      <p:pic>
        <p:nvPicPr>
          <p:cNvPr id="14" name="Obrázek 13" descr="Obsah obrázku osoba, interiér, patro, sport&#10;&#10;Popis byl vytvořen automaticky">
            <a:extLst>
              <a:ext uri="{FF2B5EF4-FFF2-40B4-BE49-F238E27FC236}">
                <a16:creationId xmlns:a16="http://schemas.microsoft.com/office/drawing/2014/main" id="{7D791903-EA25-B30F-908A-2AEBF23026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1224" y="1158726"/>
            <a:ext cx="2160000" cy="2449198"/>
          </a:xfrm>
          <a:prstGeom prst="roundRect">
            <a:avLst>
              <a:gd name="adj" fmla="val 5202"/>
            </a:avLst>
          </a:prstGeom>
        </p:spPr>
      </p:pic>
      <p:pic>
        <p:nvPicPr>
          <p:cNvPr id="18" name="Obrázek 17" descr="Obsah obrázku osoba, pózování&#10;&#10;Popis byl vytvořen automaticky">
            <a:extLst>
              <a:ext uri="{FF2B5EF4-FFF2-40B4-BE49-F238E27FC236}">
                <a16:creationId xmlns:a16="http://schemas.microsoft.com/office/drawing/2014/main" id="{BD16AD48-E8F7-79A7-3F99-5E42199F3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2"/>
          <a:stretch/>
        </p:blipFill>
        <p:spPr>
          <a:xfrm>
            <a:off x="4948410" y="2455780"/>
            <a:ext cx="2160000" cy="1152144"/>
          </a:xfrm>
          <a:prstGeom prst="rect">
            <a:avLst/>
          </a:prstGeom>
        </p:spPr>
      </p:pic>
      <p:pic>
        <p:nvPicPr>
          <p:cNvPr id="21" name="Obrázek 20" descr="Obsah obrázku osoba, patro, interiér&#10;&#10;Popis byl vytvořen automaticky">
            <a:extLst>
              <a:ext uri="{FF2B5EF4-FFF2-40B4-BE49-F238E27FC236}">
                <a16:creationId xmlns:a16="http://schemas.microsoft.com/office/drawing/2014/main" id="{68A7A2DA-601E-CA22-10E7-D9089F4475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600" y="3863750"/>
            <a:ext cx="2160000" cy="2448001"/>
          </a:xfrm>
          <a:prstGeom prst="roundRect">
            <a:avLst>
              <a:gd name="adj" fmla="val 7407"/>
            </a:avLst>
          </a:prstGeom>
        </p:spPr>
      </p:pic>
      <p:pic>
        <p:nvPicPr>
          <p:cNvPr id="23" name="Obrázek 22" descr="Obsah obrázku osoba, interiér, zeď, vsedě&#10;&#10;Popis byl vytvořen automaticky">
            <a:extLst>
              <a:ext uri="{FF2B5EF4-FFF2-40B4-BE49-F238E27FC236}">
                <a16:creationId xmlns:a16="http://schemas.microsoft.com/office/drawing/2014/main" id="{85A6969B-0F14-4A24-2996-BE209FBA07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12" y="3873429"/>
            <a:ext cx="2148841" cy="2438322"/>
          </a:xfrm>
          <a:prstGeom prst="roundRect">
            <a:avLst>
              <a:gd name="adj" fmla="val 8245"/>
            </a:avLst>
          </a:prstGeom>
        </p:spPr>
      </p:pic>
      <p:pic>
        <p:nvPicPr>
          <p:cNvPr id="26" name="Obrázek 25" descr="Obsah obrázku osoba&#10;&#10;Popis byl vytvořen automaticky">
            <a:extLst>
              <a:ext uri="{FF2B5EF4-FFF2-40B4-BE49-F238E27FC236}">
                <a16:creationId xmlns:a16="http://schemas.microsoft.com/office/drawing/2014/main" id="{F11B515B-D589-7CC5-A6D2-306C600DF29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1224" y="3874627"/>
            <a:ext cx="2167882" cy="2448000"/>
          </a:xfrm>
          <a:prstGeom prst="roundRect">
            <a:avLst>
              <a:gd name="adj" fmla="val 7407"/>
            </a:avLst>
          </a:prstGeom>
        </p:spPr>
      </p:pic>
      <p:pic>
        <p:nvPicPr>
          <p:cNvPr id="28" name="Obrázek 27" descr="Obsah obrázku stůl, interiér, osoba, zeď&#10;&#10;Popis byl vytvořen automaticky">
            <a:extLst>
              <a:ext uri="{FF2B5EF4-FFF2-40B4-BE49-F238E27FC236}">
                <a16:creationId xmlns:a16="http://schemas.microsoft.com/office/drawing/2014/main" id="{AC8B1466-2E39-9D53-2E52-E0FC9D535D2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4038" y="3873429"/>
            <a:ext cx="2160000" cy="1159028"/>
          </a:xfrm>
          <a:prstGeom prst="roundRect">
            <a:avLst>
              <a:gd name="adj" fmla="val 8449"/>
            </a:avLst>
          </a:prstGeom>
        </p:spPr>
      </p:pic>
      <p:pic>
        <p:nvPicPr>
          <p:cNvPr id="30" name="Obrázek 29" descr="Obsah obrázku text, osoba, interiér, přenosný počítač&#10;&#10;Popis byl vytvořen automaticky">
            <a:extLst>
              <a:ext uri="{FF2B5EF4-FFF2-40B4-BE49-F238E27FC236}">
                <a16:creationId xmlns:a16="http://schemas.microsoft.com/office/drawing/2014/main" id="{D1F3775A-6371-007C-466A-BC156A29445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4038" y="5152723"/>
            <a:ext cx="2166714" cy="1159028"/>
          </a:xfrm>
          <a:prstGeom prst="roundRect">
            <a:avLst>
              <a:gd name="adj" fmla="val 10093"/>
            </a:avLst>
          </a:prstGeom>
        </p:spPr>
      </p:pic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6CD53720-81C8-AA61-0F73-3B3189C00A03}"/>
              </a:ext>
            </a:extLst>
          </p:cNvPr>
          <p:cNvSpPr/>
          <p:nvPr/>
        </p:nvSpPr>
        <p:spPr>
          <a:xfrm>
            <a:off x="9761493" y="1158726"/>
            <a:ext cx="2160000" cy="2449198"/>
          </a:xfrm>
          <a:prstGeom prst="roundRect">
            <a:avLst>
              <a:gd name="adj" fmla="val 6966"/>
            </a:avLst>
          </a:prstGeom>
          <a:solidFill>
            <a:srgbClr val="6E9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44000" rtlCol="0" anchor="ctr"/>
          <a:lstStyle/>
          <a:p>
            <a:r>
              <a:rPr lang="cs-CZ" sz="2100" b="1">
                <a:solidFill>
                  <a:schemeClr val="bg1"/>
                </a:solidFill>
                <a:latin typeface="Playfair Display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Zvýšit soběstačnost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individuální a skupinová fyzioterapie,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ergoterapie,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alternativní komunikace,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nácvik práce na PC,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logopedie,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poradenství a další ...</a:t>
            </a:r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A5F0DE65-8CEF-E74A-1D02-A2A866CDDE8A}"/>
              </a:ext>
            </a:extLst>
          </p:cNvPr>
          <p:cNvSpPr/>
          <p:nvPr/>
        </p:nvSpPr>
        <p:spPr>
          <a:xfrm>
            <a:off x="4962047" y="3862553"/>
            <a:ext cx="2160000" cy="2449198"/>
          </a:xfrm>
          <a:prstGeom prst="roundRect">
            <a:avLst>
              <a:gd name="adj" fmla="val 6966"/>
            </a:avLst>
          </a:prstGeom>
          <a:solidFill>
            <a:srgbClr val="C81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44000" rtlCol="0" anchor="ctr"/>
          <a:lstStyle/>
          <a:p>
            <a:r>
              <a:rPr lang="cs-CZ" sz="2100" b="1">
                <a:solidFill>
                  <a:schemeClr val="bg1"/>
                </a:solidFill>
                <a:latin typeface="Playfair Display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Najít smysl života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přátelská atmosféra,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pracovní uplatnění,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keramická, výtvarná dílna,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kulturní menu,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denní aktivizační program,</a:t>
            </a:r>
          </a:p>
          <a:p>
            <a:pPr>
              <a:spcBef>
                <a:spcPts val="500"/>
              </a:spcBef>
            </a:pP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kavárna, bylinková zahrada, </a:t>
            </a:r>
            <a:r>
              <a:rPr lang="cs-CZ" sz="1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cyklomuzeum</a:t>
            </a:r>
            <a:r>
              <a:rPr lang="cs-CZ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další ...</a:t>
            </a:r>
          </a:p>
        </p:txBody>
      </p:sp>
      <p:sp>
        <p:nvSpPr>
          <p:cNvPr id="3" name="Nadpis 4">
            <a:extLst>
              <a:ext uri="{FF2B5EF4-FFF2-40B4-BE49-F238E27FC236}">
                <a16:creationId xmlns:a16="http://schemas.microsoft.com/office/drawing/2014/main" id="{608BC532-2BAC-950C-B2D7-1FE642B1E94B}"/>
              </a:ext>
            </a:extLst>
          </p:cNvPr>
          <p:cNvSpPr txBox="1">
            <a:spLocks/>
          </p:cNvSpPr>
          <p:nvPr/>
        </p:nvSpPr>
        <p:spPr>
          <a:xfrm>
            <a:off x="4523488" y="6497119"/>
            <a:ext cx="3134990" cy="399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layfair Display" pitchFamily="2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1600" b="0" dirty="0">
                <a:solidFill>
                  <a:schemeClr val="bg1">
                    <a:lumMod val="50000"/>
                  </a:schemeClr>
                </a:solidFill>
              </a:rPr>
              <a:t>1. Systém pomoci v ČR</a:t>
            </a:r>
          </a:p>
        </p:txBody>
      </p:sp>
    </p:spTree>
    <p:extLst>
      <p:ext uri="{BB962C8B-B14F-4D97-AF65-F5344CB8AC3E}">
        <p14:creationId xmlns:p14="http://schemas.microsoft.com/office/powerpoint/2010/main" val="328605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text, osoba, zeď, interiér&#10;&#10;Popis byl vytvořen automaticky">
            <a:extLst>
              <a:ext uri="{FF2B5EF4-FFF2-40B4-BE49-F238E27FC236}">
                <a16:creationId xmlns:a16="http://schemas.microsoft.com/office/drawing/2014/main" id="{0F334EFA-D3C8-4FD2-AB63-08F6693DC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915" y="201922"/>
            <a:ext cx="10624442" cy="5894078"/>
          </a:xfrm>
          <a:prstGeom prst="roundRect">
            <a:avLst>
              <a:gd name="adj" fmla="val 3811"/>
            </a:avLst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3B24BD-365C-4F24-A845-28D6AEDD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2988-0422-4123-889F-C4B3D0511399}" type="slidenum">
              <a:rPr lang="cs-CZ" smtClean="0"/>
              <a:t>7</a:t>
            </a:fld>
            <a:endParaRPr lang="cs-CZ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9DF031EF-806D-4563-A1F6-8A858722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95" y="6093313"/>
            <a:ext cx="10515600" cy="300890"/>
          </a:xfrm>
        </p:spPr>
        <p:txBody>
          <a:bodyPr>
            <a:normAutofit fontScale="90000"/>
          </a:bodyPr>
          <a:lstStyle/>
          <a:p>
            <a:r>
              <a:rPr lang="cs-CZ" sz="16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Josef nehýbe rukama. Přesto je zaměstnaný.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661F24E8-140E-43F0-B864-CDA2B6481DAA}"/>
              </a:ext>
            </a:extLst>
          </p:cNvPr>
          <p:cNvSpPr>
            <a:spLocks noChangeAspect="1"/>
          </p:cNvSpPr>
          <p:nvPr/>
        </p:nvSpPr>
        <p:spPr>
          <a:xfrm>
            <a:off x="10177481" y="2287316"/>
            <a:ext cx="1720603" cy="1720603"/>
          </a:xfrm>
          <a:prstGeom prst="roundRect">
            <a:avLst>
              <a:gd name="adj" fmla="val 12736"/>
            </a:avLst>
          </a:prstGeom>
          <a:solidFill>
            <a:srgbClr val="CCA853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>
                <a:latin typeface="Playfair Display" panose="00000500000000000000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1 620</a:t>
            </a:r>
            <a:br>
              <a:rPr lang="cs-CZ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klientů</a:t>
            </a:r>
            <a:br>
              <a:rPr lang="cs-CZ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r. 2001</a:t>
            </a:r>
            <a:br>
              <a:rPr lang="cs-CZ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pobytech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39D4931B-4251-46C6-B87B-7302301062E2}"/>
              </a:ext>
            </a:extLst>
          </p:cNvPr>
          <p:cNvSpPr>
            <a:spLocks noChangeAspect="1"/>
          </p:cNvSpPr>
          <p:nvPr/>
        </p:nvSpPr>
        <p:spPr>
          <a:xfrm>
            <a:off x="10177482" y="463797"/>
            <a:ext cx="1720603" cy="1720603"/>
          </a:xfrm>
          <a:prstGeom prst="roundRect">
            <a:avLst>
              <a:gd name="adj" fmla="val 12736"/>
            </a:avLst>
          </a:prstGeom>
          <a:solidFill>
            <a:srgbClr val="6E9C95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>
                <a:latin typeface="Playfair Display" panose="00000500000000000000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  <a:r>
              <a:rPr lang="cs-CZ" sz="4000" b="1">
                <a:latin typeface="Playfair Display" panose="00000500000000000000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cs-CZ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specialistů, zdravotníků a pečovatelů zajišťuje péči každý den</a:t>
            </a:r>
            <a:endParaRPr lang="cs-CZ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C0ECFF4C-D7CF-40C9-B4A6-A046816A9A48}"/>
              </a:ext>
            </a:extLst>
          </p:cNvPr>
          <p:cNvSpPr>
            <a:spLocks noChangeAspect="1"/>
          </p:cNvSpPr>
          <p:nvPr/>
        </p:nvSpPr>
        <p:spPr>
          <a:xfrm>
            <a:off x="10177480" y="4114147"/>
            <a:ext cx="1720603" cy="1720603"/>
          </a:xfrm>
          <a:prstGeom prst="roundRect">
            <a:avLst>
              <a:gd name="adj" fmla="val 12736"/>
            </a:avLst>
          </a:prstGeom>
          <a:solidFill>
            <a:srgbClr val="C81E3C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>
                <a:latin typeface="Playfair Display" panose="00000500000000000000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22 480  </a:t>
            </a:r>
            <a:br>
              <a:rPr lang="cs-CZ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hodin cvičení a poradenství za minulý rok</a:t>
            </a:r>
            <a:endParaRPr lang="cs-CZ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11DD2216-60A5-9CC4-57B0-A4C84A8122F4}"/>
              </a:ext>
            </a:extLst>
          </p:cNvPr>
          <p:cNvSpPr txBox="1">
            <a:spLocks/>
          </p:cNvSpPr>
          <p:nvPr/>
        </p:nvSpPr>
        <p:spPr>
          <a:xfrm>
            <a:off x="4523488" y="6497119"/>
            <a:ext cx="3134990" cy="399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layfair Display" pitchFamily="2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1600" b="0" dirty="0">
                <a:solidFill>
                  <a:schemeClr val="bg1">
                    <a:lumMod val="50000"/>
                  </a:schemeClr>
                </a:solidFill>
              </a:rPr>
              <a:t>1. Systém pomoci v ČR</a:t>
            </a:r>
          </a:p>
        </p:txBody>
      </p:sp>
    </p:spTree>
    <p:extLst>
      <p:ext uri="{BB962C8B-B14F-4D97-AF65-F5344CB8AC3E}">
        <p14:creationId xmlns:p14="http://schemas.microsoft.com/office/powerpoint/2010/main" val="16765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D170154D-767D-7D94-6B31-B138F61152A4}"/>
              </a:ext>
            </a:extLst>
          </p:cNvPr>
          <p:cNvGrpSpPr/>
          <p:nvPr/>
        </p:nvGrpSpPr>
        <p:grpSpPr>
          <a:xfrm>
            <a:off x="1038224" y="1057275"/>
            <a:ext cx="7848601" cy="5435599"/>
            <a:chOff x="0" y="227013"/>
            <a:chExt cx="9144000" cy="6402388"/>
          </a:xfrm>
        </p:grpSpPr>
        <p:pic>
          <p:nvPicPr>
            <p:cNvPr id="8" name="Picture 2" descr="VÃ½sledek obrÃ¡zku pro mapa Är">
              <a:extLst>
                <a:ext uri="{FF2B5EF4-FFF2-40B4-BE49-F238E27FC236}">
                  <a16:creationId xmlns:a16="http://schemas.microsoft.com/office/drawing/2014/main" id="{E6AA7192-C8A2-50F8-5543-D68F0DB91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7013"/>
              <a:ext cx="9144000" cy="6402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DD10E3E3-5E50-16F3-60E9-890CF7A57B7A}"/>
                </a:ext>
              </a:extLst>
            </p:cNvPr>
            <p:cNvSpPr/>
            <p:nvPr/>
          </p:nvSpPr>
          <p:spPr>
            <a:xfrm>
              <a:off x="0" y="404664"/>
              <a:ext cx="9144000" cy="5976664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60" name="Picture 2" descr="Slepá mapa ČR – Vzory ke stažení zdarma">
            <a:extLst>
              <a:ext uri="{FF2B5EF4-FFF2-40B4-BE49-F238E27FC236}">
                <a16:creationId xmlns:a16="http://schemas.microsoft.com/office/drawing/2014/main" id="{A4186907-BCDD-4FAE-B777-8C54C47F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052" y="1261353"/>
            <a:ext cx="7862305" cy="4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C536FC-62F0-AE0F-27E8-3261F89F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Iniciativy lůžkové péče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F3182E-A6FD-46C8-82AA-51E9E94F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2988-0422-4123-889F-C4B3D0511399}" type="slidenum">
              <a:rPr lang="cs-CZ" smtClean="0"/>
              <a:t>8</a:t>
            </a:fld>
            <a:endParaRPr lang="cs-CZ"/>
          </a:p>
        </p:txBody>
      </p:sp>
      <p:sp>
        <p:nvSpPr>
          <p:cNvPr id="10" name="Circle">
            <a:extLst>
              <a:ext uri="{FF2B5EF4-FFF2-40B4-BE49-F238E27FC236}">
                <a16:creationId xmlns:a16="http://schemas.microsoft.com/office/drawing/2014/main" id="{9146627F-52B2-7C15-78D9-FA22C69C1820}"/>
              </a:ext>
            </a:extLst>
          </p:cNvPr>
          <p:cNvSpPr/>
          <p:nvPr/>
        </p:nvSpPr>
        <p:spPr>
          <a:xfrm>
            <a:off x="5249859" y="2546355"/>
            <a:ext cx="234000" cy="234000"/>
          </a:xfrm>
          <a:prstGeom prst="ellipse">
            <a:avLst/>
          </a:prstGeom>
          <a:solidFill>
            <a:srgbClr val="C81E3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C63C4943-00E1-C2A8-4858-D5ADE5633FFE}"/>
              </a:ext>
            </a:extLst>
          </p:cNvPr>
          <p:cNvSpPr/>
          <p:nvPr/>
        </p:nvSpPr>
        <p:spPr>
          <a:xfrm>
            <a:off x="8613645" y="1327284"/>
            <a:ext cx="234000" cy="234000"/>
          </a:xfrm>
          <a:prstGeom prst="ellipse">
            <a:avLst/>
          </a:prstGeom>
          <a:solidFill>
            <a:srgbClr val="C81E3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Circle">
            <a:extLst>
              <a:ext uri="{FF2B5EF4-FFF2-40B4-BE49-F238E27FC236}">
                <a16:creationId xmlns:a16="http://schemas.microsoft.com/office/drawing/2014/main" id="{A4A881B0-D044-BD26-2E1A-65DF0F93F4D3}"/>
              </a:ext>
            </a:extLst>
          </p:cNvPr>
          <p:cNvSpPr/>
          <p:nvPr/>
        </p:nvSpPr>
        <p:spPr>
          <a:xfrm>
            <a:off x="8613645" y="1699492"/>
            <a:ext cx="234000" cy="234000"/>
          </a:xfrm>
          <a:prstGeom prst="ellipse">
            <a:avLst/>
          </a:prstGeom>
          <a:solidFill>
            <a:srgbClr val="CCA85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9CC3084A-61F1-784F-3A9F-F8ED255BDF98}"/>
              </a:ext>
            </a:extLst>
          </p:cNvPr>
          <p:cNvSpPr/>
          <p:nvPr/>
        </p:nvSpPr>
        <p:spPr>
          <a:xfrm>
            <a:off x="8613645" y="2071700"/>
            <a:ext cx="234000" cy="234000"/>
          </a:xfrm>
          <a:prstGeom prst="ellipse">
            <a:avLst/>
          </a:prstGeom>
          <a:solidFill>
            <a:srgbClr val="6E9C9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Circle">
            <a:extLst>
              <a:ext uri="{FF2B5EF4-FFF2-40B4-BE49-F238E27FC236}">
                <a16:creationId xmlns:a16="http://schemas.microsoft.com/office/drawing/2014/main" id="{CF8CAD58-85F4-8BBD-946F-947CC4F6E583}"/>
              </a:ext>
            </a:extLst>
          </p:cNvPr>
          <p:cNvSpPr/>
          <p:nvPr/>
        </p:nvSpPr>
        <p:spPr>
          <a:xfrm>
            <a:off x="8613645" y="2443908"/>
            <a:ext cx="234000" cy="234000"/>
          </a:xfrm>
          <a:prstGeom prst="ellipse">
            <a:avLst/>
          </a:prstGeom>
          <a:solidFill>
            <a:srgbClr val="93939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268F018-1546-7F3D-9ECD-49FD70BE657A}"/>
              </a:ext>
            </a:extLst>
          </p:cNvPr>
          <p:cNvSpPr txBox="1"/>
          <p:nvPr/>
        </p:nvSpPr>
        <p:spPr>
          <a:xfrm>
            <a:off x="8947073" y="1321173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Domov sv. Josefa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AD20C7F-0609-D5FE-F947-C8157F8B5211}"/>
              </a:ext>
            </a:extLst>
          </p:cNvPr>
          <p:cNvSpPr txBox="1"/>
          <p:nvPr/>
        </p:nvSpPr>
        <p:spPr>
          <a:xfrm>
            <a:off x="8947073" y="1693420"/>
            <a:ext cx="2605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Iniciativy veřejného/neziskového sektoru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81A743F-DC78-1670-A28F-1049FB737EE0}"/>
              </a:ext>
            </a:extLst>
          </p:cNvPr>
          <p:cNvSpPr txBox="1"/>
          <p:nvPr/>
        </p:nvSpPr>
        <p:spPr>
          <a:xfrm>
            <a:off x="8947073" y="2062288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Iniciativy soukromého sektoru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051916C-9112-1BA0-630C-DBBC60CC165D}"/>
              </a:ext>
            </a:extLst>
          </p:cNvPr>
          <p:cNvSpPr txBox="1"/>
          <p:nvPr/>
        </p:nvSpPr>
        <p:spPr>
          <a:xfrm>
            <a:off x="8947073" y="2446927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Spící iniciativy</a:t>
            </a:r>
          </a:p>
        </p:txBody>
      </p:sp>
      <p:sp>
        <p:nvSpPr>
          <p:cNvPr id="22" name="Circle">
            <a:extLst>
              <a:ext uri="{FF2B5EF4-FFF2-40B4-BE49-F238E27FC236}">
                <a16:creationId xmlns:a16="http://schemas.microsoft.com/office/drawing/2014/main" id="{2F8BBFAA-1CB5-1D6E-84C0-F86CD030321B}"/>
              </a:ext>
            </a:extLst>
          </p:cNvPr>
          <p:cNvSpPr/>
          <p:nvPr/>
        </p:nvSpPr>
        <p:spPr>
          <a:xfrm>
            <a:off x="3181350" y="3144065"/>
            <a:ext cx="234000" cy="234000"/>
          </a:xfrm>
          <a:prstGeom prst="ellipse">
            <a:avLst/>
          </a:prstGeom>
          <a:solidFill>
            <a:srgbClr val="93939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3" name="Circle">
            <a:extLst>
              <a:ext uri="{FF2B5EF4-FFF2-40B4-BE49-F238E27FC236}">
                <a16:creationId xmlns:a16="http://schemas.microsoft.com/office/drawing/2014/main" id="{0704581A-C45D-5FB3-10FC-4B529476BB1F}"/>
              </a:ext>
            </a:extLst>
          </p:cNvPr>
          <p:cNvSpPr/>
          <p:nvPr/>
        </p:nvSpPr>
        <p:spPr>
          <a:xfrm>
            <a:off x="6839326" y="4208240"/>
            <a:ext cx="234000" cy="234000"/>
          </a:xfrm>
          <a:prstGeom prst="ellipse">
            <a:avLst/>
          </a:prstGeom>
          <a:solidFill>
            <a:srgbClr val="CCA85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4" name="Circle">
            <a:extLst>
              <a:ext uri="{FF2B5EF4-FFF2-40B4-BE49-F238E27FC236}">
                <a16:creationId xmlns:a16="http://schemas.microsoft.com/office/drawing/2014/main" id="{AFF2CFFE-C8FD-99CA-E325-2007C99EE673}"/>
              </a:ext>
            </a:extLst>
          </p:cNvPr>
          <p:cNvSpPr/>
          <p:nvPr/>
        </p:nvSpPr>
        <p:spPr>
          <a:xfrm>
            <a:off x="2895761" y="2130010"/>
            <a:ext cx="234000" cy="234000"/>
          </a:xfrm>
          <a:prstGeom prst="ellipse">
            <a:avLst/>
          </a:prstGeom>
          <a:solidFill>
            <a:srgbClr val="CCA85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B44063E8-C406-74B3-D19A-42DD904A701C}"/>
              </a:ext>
            </a:extLst>
          </p:cNvPr>
          <p:cNvSpPr/>
          <p:nvPr/>
        </p:nvSpPr>
        <p:spPr>
          <a:xfrm>
            <a:off x="3453450" y="5136620"/>
            <a:ext cx="234000" cy="234000"/>
          </a:xfrm>
          <a:prstGeom prst="ellipse">
            <a:avLst/>
          </a:prstGeom>
          <a:solidFill>
            <a:srgbClr val="CCA85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" name="Circle">
            <a:extLst>
              <a:ext uri="{FF2B5EF4-FFF2-40B4-BE49-F238E27FC236}">
                <a16:creationId xmlns:a16="http://schemas.microsoft.com/office/drawing/2014/main" id="{89B6D441-F869-ABCC-6573-C1F7980E1ECB}"/>
              </a:ext>
            </a:extLst>
          </p:cNvPr>
          <p:cNvSpPr/>
          <p:nvPr/>
        </p:nvSpPr>
        <p:spPr>
          <a:xfrm>
            <a:off x="4064308" y="5034041"/>
            <a:ext cx="234000" cy="234000"/>
          </a:xfrm>
          <a:prstGeom prst="ellipse">
            <a:avLst/>
          </a:prstGeom>
          <a:solidFill>
            <a:srgbClr val="6E9C9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7" name="Circle">
            <a:extLst>
              <a:ext uri="{FF2B5EF4-FFF2-40B4-BE49-F238E27FC236}">
                <a16:creationId xmlns:a16="http://schemas.microsoft.com/office/drawing/2014/main" id="{7292ED42-2AF2-6636-5BAD-D127C0B2ECF2}"/>
              </a:ext>
            </a:extLst>
          </p:cNvPr>
          <p:cNvSpPr/>
          <p:nvPr/>
        </p:nvSpPr>
        <p:spPr>
          <a:xfrm>
            <a:off x="3064350" y="4560426"/>
            <a:ext cx="234000" cy="234000"/>
          </a:xfrm>
          <a:prstGeom prst="ellipse">
            <a:avLst/>
          </a:prstGeom>
          <a:solidFill>
            <a:srgbClr val="6E9C9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41178BDF-B74C-45F4-70A8-A49F76838B38}"/>
              </a:ext>
            </a:extLst>
          </p:cNvPr>
          <p:cNvGrpSpPr/>
          <p:nvPr/>
        </p:nvGrpSpPr>
        <p:grpSpPr>
          <a:xfrm>
            <a:off x="8607292" y="4851157"/>
            <a:ext cx="3227686" cy="1290465"/>
            <a:chOff x="607955" y="4764895"/>
            <a:chExt cx="1464454" cy="1290465"/>
          </a:xfrm>
        </p:grpSpPr>
        <p:sp>
          <p:nvSpPr>
            <p:cNvPr id="29" name="Rounded Rectangle">
              <a:extLst>
                <a:ext uri="{FF2B5EF4-FFF2-40B4-BE49-F238E27FC236}">
                  <a16:creationId xmlns:a16="http://schemas.microsoft.com/office/drawing/2014/main" id="{EBDB0B3D-D10D-F480-3992-AB0BFA549E12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0" name="29 lůžek odlehčovací pobyt  s rehabilitací">
              <a:extLst>
                <a:ext uri="{FF2B5EF4-FFF2-40B4-BE49-F238E27FC236}">
                  <a16:creationId xmlns:a16="http://schemas.microsoft.com/office/drawing/2014/main" id="{A8C9115B-F82B-1522-76BA-C100433F1312}"/>
                </a:ext>
              </a:extLst>
            </p:cNvPr>
            <p:cNvSpPr txBox="1"/>
            <p:nvPr/>
          </p:nvSpPr>
          <p:spPr>
            <a:xfrm>
              <a:off x="734783" y="4923521"/>
              <a:ext cx="1252879" cy="947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2200" b="1">
                  <a:latin typeface="Playfair Display" panose="00000500000000000000" pitchFamily="2" charset="-18"/>
                </a:rPr>
                <a:t>... a jak to řeší v zahraničí?</a:t>
              </a:r>
            </a:p>
            <a:p>
              <a:pPr defTabSz="412750">
                <a:spcBef>
                  <a:spcPts val="500"/>
                </a:spcBef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200"/>
                <a:t>Rakousko, Polsko, Slovensko</a:t>
              </a:r>
              <a:endParaRPr sz="1200"/>
            </a:p>
          </p:txBody>
        </p:sp>
        <p:sp>
          <p:nvSpPr>
            <p:cNvPr id="31" name="Obdélník: se zakulacenými horními rohy 30">
              <a:extLst>
                <a:ext uri="{FF2B5EF4-FFF2-40B4-BE49-F238E27FC236}">
                  <a16:creationId xmlns:a16="http://schemas.microsoft.com/office/drawing/2014/main" id="{4A2FC8E4-3C7C-EDD5-AE19-679ACCD885F2}"/>
                </a:ext>
              </a:extLst>
            </p:cNvPr>
            <p:cNvSpPr/>
            <p:nvPr/>
          </p:nvSpPr>
          <p:spPr>
            <a:xfrm rot="10800000">
              <a:off x="747001" y="4764895"/>
              <a:ext cx="378173" cy="780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81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80532A19-30CE-1FFA-D88A-47FB0FBF5C27}"/>
              </a:ext>
            </a:extLst>
          </p:cNvPr>
          <p:cNvGrpSpPr/>
          <p:nvPr/>
        </p:nvGrpSpPr>
        <p:grpSpPr>
          <a:xfrm>
            <a:off x="977976" y="1104093"/>
            <a:ext cx="1836792" cy="1316800"/>
            <a:chOff x="607955" y="4764897"/>
            <a:chExt cx="1464454" cy="1316800"/>
          </a:xfrm>
        </p:grpSpPr>
        <p:sp>
          <p:nvSpPr>
            <p:cNvPr id="33" name="Rounded Rectangle">
              <a:extLst>
                <a:ext uri="{FF2B5EF4-FFF2-40B4-BE49-F238E27FC236}">
                  <a16:creationId xmlns:a16="http://schemas.microsoft.com/office/drawing/2014/main" id="{709D3D69-54C5-5E12-8432-EC4A9AA61842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4" name="29 lůžek odlehčovací pobyt  s rehabilitací">
              <a:extLst>
                <a:ext uri="{FF2B5EF4-FFF2-40B4-BE49-F238E27FC236}">
                  <a16:creationId xmlns:a16="http://schemas.microsoft.com/office/drawing/2014/main" id="{AFA8219B-ACFD-FF8C-52C0-8CCECCECD735}"/>
                </a:ext>
              </a:extLst>
            </p:cNvPr>
            <p:cNvSpPr txBox="1"/>
            <p:nvPr/>
          </p:nvSpPr>
          <p:spPr>
            <a:xfrm>
              <a:off x="740184" y="4895096"/>
              <a:ext cx="1254329" cy="118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spcAft>
                  <a:spcPts val="400"/>
                </a:spcAft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400" b="1">
                  <a:latin typeface="Playfair Display" panose="00000500000000000000" pitchFamily="2" charset="-18"/>
                </a:rPr>
                <a:t>Teplice komunitní centrum Judita</a:t>
              </a:r>
            </a:p>
            <a:p>
              <a:pPr marL="171450" indent="-171450" defTabSz="412750">
                <a:buClr>
                  <a:srgbClr val="CCA853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/>
                <a:t>20 lůžek</a:t>
              </a:r>
            </a:p>
            <a:p>
              <a:pPr marL="171450" indent="-171450" defTabSz="412750">
                <a:buClr>
                  <a:srgbClr val="CCA853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/>
                <a:t>8 z 40 mil. Kč</a:t>
              </a:r>
            </a:p>
            <a:p>
              <a:pPr marL="171450" indent="-171450" defTabSz="412750">
                <a:buClr>
                  <a:srgbClr val="CCA853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/>
                <a:t>investiční studie</a:t>
              </a:r>
              <a:endParaRPr sz="1100"/>
            </a:p>
          </p:txBody>
        </p:sp>
        <p:sp>
          <p:nvSpPr>
            <p:cNvPr id="35" name="Obdélník: se zakulacenými horními rohy 34">
              <a:extLst>
                <a:ext uri="{FF2B5EF4-FFF2-40B4-BE49-F238E27FC236}">
                  <a16:creationId xmlns:a16="http://schemas.microsoft.com/office/drawing/2014/main" id="{D0C7B9D4-4539-8A07-07C9-9C13F2C7EE0A}"/>
                </a:ext>
              </a:extLst>
            </p:cNvPr>
            <p:cNvSpPr/>
            <p:nvPr/>
          </p:nvSpPr>
          <p:spPr>
            <a:xfrm rot="10800000">
              <a:off x="763934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5437EB1F-C794-ABBA-861D-340154E31A0B}"/>
              </a:ext>
            </a:extLst>
          </p:cNvPr>
          <p:cNvGrpSpPr/>
          <p:nvPr/>
        </p:nvGrpSpPr>
        <p:grpSpPr>
          <a:xfrm>
            <a:off x="1492203" y="5142325"/>
            <a:ext cx="1836792" cy="1316800"/>
            <a:chOff x="607955" y="4764897"/>
            <a:chExt cx="1464454" cy="1316800"/>
          </a:xfrm>
        </p:grpSpPr>
        <p:sp>
          <p:nvSpPr>
            <p:cNvPr id="37" name="Rounded Rectangle">
              <a:extLst>
                <a:ext uri="{FF2B5EF4-FFF2-40B4-BE49-F238E27FC236}">
                  <a16:creationId xmlns:a16="http://schemas.microsoft.com/office/drawing/2014/main" id="{C53E1448-5E08-B134-42ED-858E0C3BB356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8" name="29 lůžek odlehčovací pobyt  s rehabilitací">
              <a:extLst>
                <a:ext uri="{FF2B5EF4-FFF2-40B4-BE49-F238E27FC236}">
                  <a16:creationId xmlns:a16="http://schemas.microsoft.com/office/drawing/2014/main" id="{61EF2F68-F67D-07E7-3BA3-5E90C19CD9A3}"/>
                </a:ext>
              </a:extLst>
            </p:cNvPr>
            <p:cNvSpPr txBox="1"/>
            <p:nvPr/>
          </p:nvSpPr>
          <p:spPr>
            <a:xfrm>
              <a:off x="740184" y="4895096"/>
              <a:ext cx="1254329" cy="118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spcAft>
                  <a:spcPts val="400"/>
                </a:spcAft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400" b="1" dirty="0">
                  <a:latin typeface="Playfair Display" panose="00000500000000000000" pitchFamily="2" charset="-18"/>
                </a:rPr>
                <a:t>Jihočeský kraj</a:t>
              </a:r>
            </a:p>
            <a:p>
              <a:pPr marL="171450" indent="-171450" defTabSz="412750">
                <a:buClr>
                  <a:srgbClr val="CCA853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 dirty="0"/>
                <a:t>30 z 170 lůžek</a:t>
              </a:r>
            </a:p>
            <a:p>
              <a:pPr marL="171450" indent="-171450" defTabSz="412750">
                <a:buClr>
                  <a:srgbClr val="CCA853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 dirty="0"/>
                <a:t>0 z 600 mil. Kč</a:t>
              </a:r>
            </a:p>
            <a:p>
              <a:pPr marL="171450" indent="-171450" defTabSz="412750">
                <a:buClr>
                  <a:srgbClr val="CCA853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 dirty="0" err="1"/>
                <a:t>proj</a:t>
              </a:r>
              <a:r>
                <a:rPr lang="cs-CZ" sz="1100" dirty="0"/>
                <a:t>. dokumentace</a:t>
              </a:r>
              <a:endParaRPr sz="1100" dirty="0"/>
            </a:p>
          </p:txBody>
        </p:sp>
        <p:sp>
          <p:nvSpPr>
            <p:cNvPr id="39" name="Obdélník: se zakulacenými horními rohy 38">
              <a:extLst>
                <a:ext uri="{FF2B5EF4-FFF2-40B4-BE49-F238E27FC236}">
                  <a16:creationId xmlns:a16="http://schemas.microsoft.com/office/drawing/2014/main" id="{B10DF3B8-CF53-BB12-FA6C-7A10990513FD}"/>
                </a:ext>
              </a:extLst>
            </p:cNvPr>
            <p:cNvSpPr/>
            <p:nvPr/>
          </p:nvSpPr>
          <p:spPr>
            <a:xfrm rot="10800000">
              <a:off x="763934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7936A0B7-5F48-097A-4FAA-928AECE2EA85}"/>
              </a:ext>
            </a:extLst>
          </p:cNvPr>
          <p:cNvGrpSpPr/>
          <p:nvPr/>
        </p:nvGrpSpPr>
        <p:grpSpPr>
          <a:xfrm>
            <a:off x="7122167" y="3320374"/>
            <a:ext cx="1836792" cy="1316800"/>
            <a:chOff x="607955" y="4764897"/>
            <a:chExt cx="1464454" cy="1316800"/>
          </a:xfrm>
        </p:grpSpPr>
        <p:sp>
          <p:nvSpPr>
            <p:cNvPr id="41" name="Rounded Rectangle">
              <a:extLst>
                <a:ext uri="{FF2B5EF4-FFF2-40B4-BE49-F238E27FC236}">
                  <a16:creationId xmlns:a16="http://schemas.microsoft.com/office/drawing/2014/main" id="{B1A70875-D6D2-FAEC-C4C4-7B6EDE6B9F43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" name="29 lůžek odlehčovací pobyt  s rehabilitací">
              <a:extLst>
                <a:ext uri="{FF2B5EF4-FFF2-40B4-BE49-F238E27FC236}">
                  <a16:creationId xmlns:a16="http://schemas.microsoft.com/office/drawing/2014/main" id="{38F30914-358F-FCB7-9085-5E8963DCE159}"/>
                </a:ext>
              </a:extLst>
            </p:cNvPr>
            <p:cNvSpPr txBox="1"/>
            <p:nvPr/>
          </p:nvSpPr>
          <p:spPr>
            <a:xfrm>
              <a:off x="740184" y="4895096"/>
              <a:ext cx="1254329" cy="118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spcAft>
                  <a:spcPts val="400"/>
                </a:spcAft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400" b="1">
                  <a:latin typeface="Playfair Display" panose="00000500000000000000" pitchFamily="2" charset="-18"/>
                </a:rPr>
                <a:t>Arcidiecézní charita Olomouc</a:t>
              </a:r>
            </a:p>
            <a:p>
              <a:pPr marL="171450" indent="-171450" defTabSz="412750">
                <a:buClr>
                  <a:srgbClr val="CCA853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/>
                <a:t>60 lůžek</a:t>
              </a:r>
            </a:p>
            <a:p>
              <a:pPr marL="171450" indent="-171450" defTabSz="412750">
                <a:buClr>
                  <a:srgbClr val="CCA853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/>
                <a:t>0 z 500 mil. Kč</a:t>
              </a:r>
            </a:p>
            <a:p>
              <a:pPr marL="171450" indent="-171450" defTabSz="412750">
                <a:buClr>
                  <a:srgbClr val="CCA853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 err="1"/>
                <a:t>proj</a:t>
              </a:r>
              <a:r>
                <a:rPr lang="cs-CZ" sz="1100"/>
                <a:t>. dokumentace</a:t>
              </a:r>
              <a:endParaRPr sz="1100"/>
            </a:p>
          </p:txBody>
        </p:sp>
        <p:sp>
          <p:nvSpPr>
            <p:cNvPr id="43" name="Obdélník: se zakulacenými horními rohy 42">
              <a:extLst>
                <a:ext uri="{FF2B5EF4-FFF2-40B4-BE49-F238E27FC236}">
                  <a16:creationId xmlns:a16="http://schemas.microsoft.com/office/drawing/2014/main" id="{748820ED-FD65-7D1C-B016-591067C51D44}"/>
                </a:ext>
              </a:extLst>
            </p:cNvPr>
            <p:cNvSpPr/>
            <p:nvPr/>
          </p:nvSpPr>
          <p:spPr>
            <a:xfrm rot="10800000">
              <a:off x="763934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523872DB-7D49-A562-152C-557F63BC31F9}"/>
              </a:ext>
            </a:extLst>
          </p:cNvPr>
          <p:cNvGrpSpPr/>
          <p:nvPr/>
        </p:nvGrpSpPr>
        <p:grpSpPr>
          <a:xfrm>
            <a:off x="1324712" y="2687169"/>
            <a:ext cx="1836792" cy="648028"/>
            <a:chOff x="607955" y="4764897"/>
            <a:chExt cx="1464454" cy="648028"/>
          </a:xfrm>
        </p:grpSpPr>
        <p:sp>
          <p:nvSpPr>
            <p:cNvPr id="45" name="Rounded Rectangle">
              <a:extLst>
                <a:ext uri="{FF2B5EF4-FFF2-40B4-BE49-F238E27FC236}">
                  <a16:creationId xmlns:a16="http://schemas.microsoft.com/office/drawing/2014/main" id="{2557C8C4-81B1-9547-6DA2-EC6C755A802E}"/>
                </a:ext>
              </a:extLst>
            </p:cNvPr>
            <p:cNvSpPr/>
            <p:nvPr/>
          </p:nvSpPr>
          <p:spPr>
            <a:xfrm>
              <a:off x="607955" y="4764900"/>
              <a:ext cx="1464454" cy="647934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6" name="29 lůžek odlehčovací pobyt  s rehabilitací">
              <a:extLst>
                <a:ext uri="{FF2B5EF4-FFF2-40B4-BE49-F238E27FC236}">
                  <a16:creationId xmlns:a16="http://schemas.microsoft.com/office/drawing/2014/main" id="{84CD22ED-1BEC-E0CC-0D74-3E3104D76C31}"/>
                </a:ext>
              </a:extLst>
            </p:cNvPr>
            <p:cNvSpPr txBox="1"/>
            <p:nvPr/>
          </p:nvSpPr>
          <p:spPr>
            <a:xfrm>
              <a:off x="740184" y="4895097"/>
              <a:ext cx="1254329" cy="517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spcAft>
                  <a:spcPts val="400"/>
                </a:spcAft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400" b="1">
                  <a:latin typeface="Playfair Display" panose="00000500000000000000" pitchFamily="2" charset="-18"/>
                </a:rPr>
                <a:t>Hospic knížete Václava</a:t>
              </a:r>
            </a:p>
          </p:txBody>
        </p:sp>
        <p:sp>
          <p:nvSpPr>
            <p:cNvPr id="47" name="Obdélník: se zakulacenými horními rohy 46">
              <a:extLst>
                <a:ext uri="{FF2B5EF4-FFF2-40B4-BE49-F238E27FC236}">
                  <a16:creationId xmlns:a16="http://schemas.microsoft.com/office/drawing/2014/main" id="{1D4A2D77-3A1B-F762-6798-2002EA1F846F}"/>
                </a:ext>
              </a:extLst>
            </p:cNvPr>
            <p:cNvSpPr/>
            <p:nvPr/>
          </p:nvSpPr>
          <p:spPr>
            <a:xfrm rot="10800000">
              <a:off x="763934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39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F098DAB8-BC83-86D7-382B-66B8BF1B21EE}"/>
              </a:ext>
            </a:extLst>
          </p:cNvPr>
          <p:cNvGrpSpPr/>
          <p:nvPr/>
        </p:nvGrpSpPr>
        <p:grpSpPr>
          <a:xfrm>
            <a:off x="1167310" y="3680008"/>
            <a:ext cx="1836792" cy="1316800"/>
            <a:chOff x="607955" y="4764897"/>
            <a:chExt cx="1464454" cy="1316800"/>
          </a:xfrm>
        </p:grpSpPr>
        <p:sp>
          <p:nvSpPr>
            <p:cNvPr id="49" name="Rounded Rectangle">
              <a:extLst>
                <a:ext uri="{FF2B5EF4-FFF2-40B4-BE49-F238E27FC236}">
                  <a16:creationId xmlns:a16="http://schemas.microsoft.com/office/drawing/2014/main" id="{3612368F-B813-5E30-C9C8-42B094791B5A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0" name="29 lůžek odlehčovací pobyt  s rehabilitací">
              <a:extLst>
                <a:ext uri="{FF2B5EF4-FFF2-40B4-BE49-F238E27FC236}">
                  <a16:creationId xmlns:a16="http://schemas.microsoft.com/office/drawing/2014/main" id="{AD15F994-B9EC-B057-58EF-1B86FB7EDC9F}"/>
                </a:ext>
              </a:extLst>
            </p:cNvPr>
            <p:cNvSpPr txBox="1"/>
            <p:nvPr/>
          </p:nvSpPr>
          <p:spPr>
            <a:xfrm>
              <a:off x="740184" y="4895096"/>
              <a:ext cx="1254329" cy="118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spcAft>
                  <a:spcPts val="400"/>
                </a:spcAft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400" b="1">
                  <a:latin typeface="Playfair Display" panose="00000500000000000000" pitchFamily="2" charset="-18"/>
                </a:rPr>
                <a:t>DZR Karáskův Mlýn</a:t>
              </a:r>
            </a:p>
            <a:p>
              <a:pPr marL="171450" indent="-171450" defTabSz="412750">
                <a:buClr>
                  <a:srgbClr val="6E9C95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/>
                <a:t>30 lůžek</a:t>
              </a:r>
            </a:p>
            <a:p>
              <a:pPr marL="171450" indent="-171450" defTabSz="412750">
                <a:buClr>
                  <a:srgbClr val="6E9C95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/>
                <a:t>150 z 150 mil. Kč</a:t>
              </a:r>
            </a:p>
            <a:p>
              <a:pPr marL="171450" indent="-171450" defTabSz="412750">
                <a:buClr>
                  <a:srgbClr val="6E9C95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/>
                <a:t>v realizaci</a:t>
              </a:r>
              <a:endParaRPr sz="1100"/>
            </a:p>
          </p:txBody>
        </p:sp>
        <p:sp>
          <p:nvSpPr>
            <p:cNvPr id="51" name="Obdélník: se zakulacenými horními rohy 50">
              <a:extLst>
                <a:ext uri="{FF2B5EF4-FFF2-40B4-BE49-F238E27FC236}">
                  <a16:creationId xmlns:a16="http://schemas.microsoft.com/office/drawing/2014/main" id="{5F51E08B-484D-1779-8799-4683A83AAE87}"/>
                </a:ext>
              </a:extLst>
            </p:cNvPr>
            <p:cNvSpPr/>
            <p:nvPr/>
          </p:nvSpPr>
          <p:spPr>
            <a:xfrm rot="10800000">
              <a:off x="763934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E9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0E3D816F-5C8D-26B4-17CE-916F665AFFA1}"/>
              </a:ext>
            </a:extLst>
          </p:cNvPr>
          <p:cNvGrpSpPr/>
          <p:nvPr/>
        </p:nvGrpSpPr>
        <p:grpSpPr>
          <a:xfrm>
            <a:off x="4402471" y="5082461"/>
            <a:ext cx="1836792" cy="1316800"/>
            <a:chOff x="607955" y="4764897"/>
            <a:chExt cx="1464454" cy="1316800"/>
          </a:xfrm>
        </p:grpSpPr>
        <p:sp>
          <p:nvSpPr>
            <p:cNvPr id="53" name="Rounded Rectangle">
              <a:extLst>
                <a:ext uri="{FF2B5EF4-FFF2-40B4-BE49-F238E27FC236}">
                  <a16:creationId xmlns:a16="http://schemas.microsoft.com/office/drawing/2014/main" id="{DC3698D5-9B93-265A-A120-13C65436AE7A}"/>
                </a:ext>
              </a:extLst>
            </p:cNvPr>
            <p:cNvSpPr/>
            <p:nvPr/>
          </p:nvSpPr>
          <p:spPr>
            <a:xfrm>
              <a:off x="607955" y="4764899"/>
              <a:ext cx="1464454" cy="1290461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4" name="29 lůžek odlehčovací pobyt  s rehabilitací">
              <a:extLst>
                <a:ext uri="{FF2B5EF4-FFF2-40B4-BE49-F238E27FC236}">
                  <a16:creationId xmlns:a16="http://schemas.microsoft.com/office/drawing/2014/main" id="{86F95F10-0D14-CADD-CA68-8308E4344419}"/>
                </a:ext>
              </a:extLst>
            </p:cNvPr>
            <p:cNvSpPr txBox="1"/>
            <p:nvPr/>
          </p:nvSpPr>
          <p:spPr>
            <a:xfrm>
              <a:off x="740184" y="4895096"/>
              <a:ext cx="1254329" cy="118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spcAft>
                  <a:spcPts val="400"/>
                </a:spcAft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400" b="1">
                  <a:latin typeface="Playfair Display" panose="00000500000000000000" pitchFamily="2" charset="-18"/>
                </a:rPr>
                <a:t>IGF Alzheimer centrum</a:t>
              </a:r>
            </a:p>
            <a:p>
              <a:pPr marL="171450" indent="-171450" defTabSz="412750">
                <a:buClr>
                  <a:srgbClr val="6E9C95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/>
                <a:t>20 lůžek</a:t>
              </a:r>
            </a:p>
            <a:p>
              <a:pPr marL="171450" indent="-171450" defTabSz="412750">
                <a:buClr>
                  <a:srgbClr val="6E9C95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/>
                <a:t>0 z 54 mil. Kč</a:t>
              </a:r>
            </a:p>
            <a:p>
              <a:pPr marL="171450" indent="-171450" defTabSz="412750">
                <a:buClr>
                  <a:srgbClr val="6E9C95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/>
                <a:t>investiční studie</a:t>
              </a:r>
              <a:endParaRPr sz="1100"/>
            </a:p>
          </p:txBody>
        </p:sp>
        <p:sp>
          <p:nvSpPr>
            <p:cNvPr id="55" name="Obdélník: se zakulacenými horními rohy 54">
              <a:extLst>
                <a:ext uri="{FF2B5EF4-FFF2-40B4-BE49-F238E27FC236}">
                  <a16:creationId xmlns:a16="http://schemas.microsoft.com/office/drawing/2014/main" id="{4B8171C8-BB90-C8BE-3267-3CAEC77B3BBB}"/>
                </a:ext>
              </a:extLst>
            </p:cNvPr>
            <p:cNvSpPr/>
            <p:nvPr/>
          </p:nvSpPr>
          <p:spPr>
            <a:xfrm rot="10800000">
              <a:off x="763934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E9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6" name="Skupina 55">
            <a:extLst>
              <a:ext uri="{FF2B5EF4-FFF2-40B4-BE49-F238E27FC236}">
                <a16:creationId xmlns:a16="http://schemas.microsoft.com/office/drawing/2014/main" id="{3E346CDA-7957-24B8-F45B-ED1B501C6A87}"/>
              </a:ext>
            </a:extLst>
          </p:cNvPr>
          <p:cNvGrpSpPr/>
          <p:nvPr/>
        </p:nvGrpSpPr>
        <p:grpSpPr>
          <a:xfrm>
            <a:off x="5566783" y="1781612"/>
            <a:ext cx="1836792" cy="1088437"/>
            <a:chOff x="607955" y="4764897"/>
            <a:chExt cx="1464454" cy="1088437"/>
          </a:xfrm>
        </p:grpSpPr>
        <p:sp>
          <p:nvSpPr>
            <p:cNvPr id="57" name="Rounded Rectangle">
              <a:extLst>
                <a:ext uri="{FF2B5EF4-FFF2-40B4-BE49-F238E27FC236}">
                  <a16:creationId xmlns:a16="http://schemas.microsoft.com/office/drawing/2014/main" id="{6E09955D-A05D-96BD-37A4-6857699D2EC2}"/>
                </a:ext>
              </a:extLst>
            </p:cNvPr>
            <p:cNvSpPr/>
            <p:nvPr/>
          </p:nvSpPr>
          <p:spPr>
            <a:xfrm>
              <a:off x="607955" y="4764899"/>
              <a:ext cx="1464454" cy="1088435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8" name="29 lůžek odlehčovací pobyt  s rehabilitací">
              <a:extLst>
                <a:ext uri="{FF2B5EF4-FFF2-40B4-BE49-F238E27FC236}">
                  <a16:creationId xmlns:a16="http://schemas.microsoft.com/office/drawing/2014/main" id="{7E4EEC82-6707-4F5F-CA94-9A5D117588D7}"/>
                </a:ext>
              </a:extLst>
            </p:cNvPr>
            <p:cNvSpPr txBox="1"/>
            <p:nvPr/>
          </p:nvSpPr>
          <p:spPr>
            <a:xfrm>
              <a:off x="740184" y="4895096"/>
              <a:ext cx="1254329" cy="860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defTabSz="412750">
                <a:spcAft>
                  <a:spcPts val="400"/>
                </a:spcAft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400" b="1">
                  <a:latin typeface="Playfair Display" panose="00000500000000000000" pitchFamily="2" charset="-18"/>
                </a:rPr>
                <a:t>Domov </a:t>
              </a:r>
              <a:br>
                <a:rPr lang="cs-CZ" sz="1400" b="1">
                  <a:latin typeface="Playfair Display" panose="00000500000000000000" pitchFamily="2" charset="-18"/>
                </a:rPr>
              </a:br>
              <a:r>
                <a:rPr lang="cs-CZ" sz="1400" b="1">
                  <a:latin typeface="Playfair Display" panose="00000500000000000000" pitchFamily="2" charset="-18"/>
                </a:rPr>
                <a:t>sv. Josefa</a:t>
              </a:r>
            </a:p>
            <a:p>
              <a:pPr marL="171450" indent="-171450" defTabSz="412750">
                <a:buClr>
                  <a:srgbClr val="C81E3C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/>
                <a:t>88 lůžek</a:t>
              </a:r>
            </a:p>
            <a:p>
              <a:pPr marL="171450" indent="-171450" defTabSz="412750">
                <a:buClr>
                  <a:srgbClr val="C81E3C"/>
                </a:buClr>
                <a:buSzPct val="120000"/>
                <a:buFont typeface="Wingdings" panose="05000000000000000000" pitchFamily="2" charset="2"/>
                <a:buChar char="§"/>
                <a:defRPr sz="4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rPr lang="cs-CZ" sz="1100"/>
                <a:t>300 mil. Kč za 20 let</a:t>
              </a:r>
            </a:p>
          </p:txBody>
        </p:sp>
        <p:sp>
          <p:nvSpPr>
            <p:cNvPr id="59" name="Obdélník: se zakulacenými horními rohy 58">
              <a:extLst>
                <a:ext uri="{FF2B5EF4-FFF2-40B4-BE49-F238E27FC236}">
                  <a16:creationId xmlns:a16="http://schemas.microsoft.com/office/drawing/2014/main" id="{3B6FCA7B-1A80-FEA3-884A-F6BC851E20BD}"/>
                </a:ext>
              </a:extLst>
            </p:cNvPr>
            <p:cNvSpPr/>
            <p:nvPr/>
          </p:nvSpPr>
          <p:spPr>
            <a:xfrm rot="10800000">
              <a:off x="763934" y="4764897"/>
              <a:ext cx="551831" cy="68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81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25BEED7-72B3-F23D-DDA4-37215C222F2B}"/>
              </a:ext>
            </a:extLst>
          </p:cNvPr>
          <p:cNvGrpSpPr>
            <a:grpSpLocks noChangeAspect="1"/>
          </p:cNvGrpSpPr>
          <p:nvPr/>
        </p:nvGrpSpPr>
        <p:grpSpPr>
          <a:xfrm>
            <a:off x="6816355" y="1567272"/>
            <a:ext cx="753068" cy="753068"/>
            <a:chOff x="267867" y="856041"/>
            <a:chExt cx="3101697" cy="3101697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12" name="Obdélník: se zakulacenými rohy 11">
              <a:extLst>
                <a:ext uri="{FF2B5EF4-FFF2-40B4-BE49-F238E27FC236}">
                  <a16:creationId xmlns:a16="http://schemas.microsoft.com/office/drawing/2014/main" id="{85D53D28-1250-37A3-79D3-1A6A6C5F87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867" y="856041"/>
              <a:ext cx="3101697" cy="3101697"/>
            </a:xfrm>
            <a:prstGeom prst="roundRect">
              <a:avLst>
                <a:gd name="adj" fmla="val 12736"/>
              </a:avLst>
            </a:prstGeom>
            <a:solidFill>
              <a:srgbClr val="C81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3" name="Obrázek 12" descr="Obsah obrázku text&#10;&#10;Popis byl vytvořen automaticky">
              <a:extLst>
                <a:ext uri="{FF2B5EF4-FFF2-40B4-BE49-F238E27FC236}">
                  <a16:creationId xmlns:a16="http://schemas.microsoft.com/office/drawing/2014/main" id="{9508690F-C3C7-8F9C-CE59-DB5AC2663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256" y="1106592"/>
              <a:ext cx="1564269" cy="2498370"/>
            </a:xfrm>
            <a:prstGeom prst="rect">
              <a:avLst/>
            </a:prstGeom>
          </p:spPr>
        </p:pic>
      </p:grpSp>
      <p:sp>
        <p:nvSpPr>
          <p:cNvPr id="3" name="Nadpis 4">
            <a:extLst>
              <a:ext uri="{FF2B5EF4-FFF2-40B4-BE49-F238E27FC236}">
                <a16:creationId xmlns:a16="http://schemas.microsoft.com/office/drawing/2014/main" id="{507D46AC-FE04-5A16-59A0-A45F1967D34C}"/>
              </a:ext>
            </a:extLst>
          </p:cNvPr>
          <p:cNvSpPr txBox="1">
            <a:spLocks/>
          </p:cNvSpPr>
          <p:nvPr/>
        </p:nvSpPr>
        <p:spPr>
          <a:xfrm>
            <a:off x="4523488" y="6497119"/>
            <a:ext cx="3134990" cy="399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layfair Display" pitchFamily="2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1600" b="0" dirty="0">
                <a:solidFill>
                  <a:schemeClr val="bg1">
                    <a:lumMod val="50000"/>
                  </a:schemeClr>
                </a:solidFill>
              </a:rPr>
              <a:t>2. Vývoj dalších iniciativ</a:t>
            </a:r>
          </a:p>
        </p:txBody>
      </p:sp>
    </p:spTree>
    <p:extLst>
      <p:ext uri="{BB962C8B-B14F-4D97-AF65-F5344CB8AC3E}">
        <p14:creationId xmlns:p14="http://schemas.microsoft.com/office/powerpoint/2010/main" val="222759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0F1110BB-F4AC-1B6D-8551-F42F7D2D2805}"/>
              </a:ext>
            </a:extLst>
          </p:cNvPr>
          <p:cNvSpPr/>
          <p:nvPr/>
        </p:nvSpPr>
        <p:spPr>
          <a:xfrm>
            <a:off x="0" y="3927163"/>
            <a:ext cx="12192000" cy="2565711"/>
          </a:xfrm>
          <a:prstGeom prst="rect">
            <a:avLst/>
          </a:prstGeom>
          <a:solidFill>
            <a:srgbClr val="F4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C536FC-62F0-AE0F-27E8-3261F89F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Chytré byty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5238EB-50C3-B7F5-873E-0C48912E7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5798"/>
            <a:ext cx="5448300" cy="2217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chemeClr val="accent3"/>
              </a:buClr>
              <a:buSzPct val="120000"/>
              <a:buFont typeface="Wingdings" panose="05000000000000000000" pitchFamily="2" charset="2"/>
              <a:buChar char="ü"/>
            </a:pPr>
            <a:r>
              <a:rPr lang="cs-CZ" dirty="0"/>
              <a:t>17 lůžek, z toho 3 modelové chytré byty </a:t>
            </a:r>
            <a:br>
              <a:rPr lang="cs-CZ" dirty="0"/>
            </a:br>
            <a:r>
              <a:rPr lang="cs-CZ" dirty="0"/>
              <a:t>(ovládání elektroniky očima, hlasem apod.)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accent3"/>
              </a:buClr>
              <a:buSzPct val="120000"/>
              <a:buFont typeface="Wingdings" panose="05000000000000000000" pitchFamily="2" charset="2"/>
              <a:buChar char="ü"/>
            </a:pPr>
            <a:r>
              <a:rPr lang="cs-CZ" dirty="0"/>
              <a:t>každodenní péče specialistů a odborné poradny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accent3"/>
              </a:buClr>
              <a:buSzPct val="120000"/>
              <a:buFont typeface="Wingdings" panose="05000000000000000000" pitchFamily="2" charset="2"/>
              <a:buChar char="ü"/>
            </a:pPr>
            <a:r>
              <a:rPr lang="cs-CZ" dirty="0" err="1"/>
              <a:t>sdílecí</a:t>
            </a:r>
            <a:r>
              <a:rPr lang="cs-CZ" dirty="0"/>
              <a:t> kruhy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Clr>
                <a:srgbClr val="C81E3C"/>
              </a:buClr>
              <a:buSzPct val="120000"/>
              <a:buNone/>
            </a:pPr>
            <a:r>
              <a:rPr lang="cs-CZ" sz="2400" b="1" dirty="0"/>
              <a:t>→</a:t>
            </a:r>
            <a:r>
              <a:rPr lang="cs-CZ" sz="2400" b="1" dirty="0">
                <a:latin typeface="Playfair Display" panose="00000500000000000000" pitchFamily="2" charset="-18"/>
              </a:rPr>
              <a:t> motivace, inspirace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F3182E-A6FD-46C8-82AA-51E9E94F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20919"/>
            <a:ext cx="2743200" cy="365125"/>
          </a:xfrm>
        </p:spPr>
        <p:txBody>
          <a:bodyPr/>
          <a:lstStyle/>
          <a:p>
            <a:fld id="{59952988-0422-4123-889F-C4B3D0511399}" type="slidenum">
              <a:rPr lang="cs-CZ" smtClean="0"/>
              <a:t>9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A375373-E4C9-1E1C-616F-F05730C04C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23" y="1406858"/>
            <a:ext cx="3500911" cy="2000521"/>
          </a:xfrm>
          <a:prstGeom prst="roundRect">
            <a:avLst>
              <a:gd name="adj" fmla="val 8509"/>
            </a:avLst>
          </a:prstGeom>
        </p:spPr>
      </p:pic>
      <p:pic>
        <p:nvPicPr>
          <p:cNvPr id="11" name="Obrázek 10" descr="Obsah obrázku text, tráva, exteriér, obloha&#10;&#10;Popis byl vytvořen automaticky">
            <a:extLst>
              <a:ext uri="{FF2B5EF4-FFF2-40B4-BE49-F238E27FC236}">
                <a16:creationId xmlns:a16="http://schemas.microsoft.com/office/drawing/2014/main" id="{2BEB869F-0D55-9C36-BF96-77CE620EF2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690" y="1048472"/>
            <a:ext cx="4072410" cy="2422504"/>
          </a:xfrm>
          <a:prstGeom prst="roundRect">
            <a:avLst>
              <a:gd name="adj" fmla="val 7736"/>
            </a:avLst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348061D-9637-6170-1338-6304821B1F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025" y="1429991"/>
            <a:ext cx="3512987" cy="1994064"/>
          </a:xfrm>
          <a:prstGeom prst="roundRect">
            <a:avLst>
              <a:gd name="adj" fmla="val 7837"/>
            </a:avLst>
          </a:prstGeom>
        </p:spPr>
      </p:pic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E0038D08-DA0B-6EF1-A002-3FE4F1422FFD}"/>
              </a:ext>
            </a:extLst>
          </p:cNvPr>
          <p:cNvSpPr>
            <a:spLocks noChangeAspect="1"/>
          </p:cNvSpPr>
          <p:nvPr/>
        </p:nvSpPr>
        <p:spPr>
          <a:xfrm>
            <a:off x="7477665" y="2259724"/>
            <a:ext cx="620173" cy="449421"/>
          </a:xfrm>
          <a:prstGeom prst="roundRect">
            <a:avLst>
              <a:gd name="adj" fmla="val 127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1EE3FF79-5534-0022-396E-B851426BC8E0}"/>
              </a:ext>
            </a:extLst>
          </p:cNvPr>
          <p:cNvSpPr>
            <a:spLocks noChangeAspect="1"/>
          </p:cNvSpPr>
          <p:nvPr/>
        </p:nvSpPr>
        <p:spPr>
          <a:xfrm>
            <a:off x="3786086" y="2259724"/>
            <a:ext cx="620173" cy="449421"/>
          </a:xfrm>
          <a:prstGeom prst="roundRect">
            <a:avLst>
              <a:gd name="adj" fmla="val 127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18D57C7-EEB3-9069-83FD-6BA00858801B}"/>
              </a:ext>
            </a:extLst>
          </p:cNvPr>
          <p:cNvSpPr txBox="1"/>
          <p:nvPr/>
        </p:nvSpPr>
        <p:spPr>
          <a:xfrm>
            <a:off x="479323" y="3512815"/>
            <a:ext cx="3228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Říjen 2022: podpis smlouvy s dodavatelem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DCF4D42-D7CB-7682-68D7-B0D7AC2F5862}"/>
              </a:ext>
            </a:extLst>
          </p:cNvPr>
          <p:cNvSpPr txBox="1"/>
          <p:nvPr/>
        </p:nvSpPr>
        <p:spPr>
          <a:xfrm>
            <a:off x="4212111" y="3514961"/>
            <a:ext cx="2616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srpen 2023: aktuální stav projektu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F5D684B-F340-0626-FDEB-5510A7008A40}"/>
              </a:ext>
            </a:extLst>
          </p:cNvPr>
          <p:cNvSpPr txBox="1"/>
          <p:nvPr/>
        </p:nvSpPr>
        <p:spPr>
          <a:xfrm>
            <a:off x="7903690" y="3512815"/>
            <a:ext cx="362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duben 2024: plánované otevření nového zázemí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F2D47C55-B63A-D1D7-E866-D01DF6A98D89}"/>
              </a:ext>
            </a:extLst>
          </p:cNvPr>
          <p:cNvSpPr txBox="1">
            <a:spLocks/>
          </p:cNvSpPr>
          <p:nvPr/>
        </p:nvSpPr>
        <p:spPr>
          <a:xfrm>
            <a:off x="879458" y="835558"/>
            <a:ext cx="10515600" cy="60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layfair Display" pitchFamily="2" charset="-18"/>
                <a:ea typeface="+mj-ea"/>
                <a:cs typeface="+mj-cs"/>
              </a:defRPr>
            </a:lvl1pPr>
          </a:lstStyle>
          <a:p>
            <a:r>
              <a:rPr lang="cs-CZ" sz="2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Nácvik soběstačnosti v domácím prostředí</a:t>
            </a: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E6441F57-0D78-B7CB-5798-5E218E115774}"/>
              </a:ext>
            </a:extLst>
          </p:cNvPr>
          <p:cNvSpPr>
            <a:spLocks noChangeAspect="1"/>
          </p:cNvSpPr>
          <p:nvPr/>
        </p:nvSpPr>
        <p:spPr>
          <a:xfrm>
            <a:off x="5949388" y="4292922"/>
            <a:ext cx="5937812" cy="1990648"/>
          </a:xfrm>
          <a:prstGeom prst="roundRect">
            <a:avLst>
              <a:gd name="adj" fmla="val 127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90000" bIns="72000" rtlCol="0" anchor="ctr"/>
          <a:lstStyle/>
          <a:p>
            <a:pPr>
              <a:spcBef>
                <a:spcPts val="500"/>
              </a:spcBef>
            </a:pPr>
            <a:r>
              <a:rPr lang="cs-CZ" sz="1750" dirty="0">
                <a:solidFill>
                  <a:schemeClr val="tx1"/>
                </a:solidFill>
                <a:latin typeface="Playfair Display" panose="00000500000000000000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"Bude se jednat o technologie, které dokáží na povel rozsvítit světla, otevřít okna, nebo dokonce odemknout zámek od dveří a pozvat návštěvu dál. Spoustu věcí, které potřebují hendikepovaní, kteří ztratili hybnost rukou a nemohou už ovládat ani počítač.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4C34DB24-F483-E37B-E6AB-036B51EAAD28}"/>
              </a:ext>
            </a:extLst>
          </p:cNvPr>
          <p:cNvSpPr>
            <a:spLocks noChangeAspect="1"/>
          </p:cNvSpPr>
          <p:nvPr/>
        </p:nvSpPr>
        <p:spPr>
          <a:xfrm>
            <a:off x="4985698" y="5571261"/>
            <a:ext cx="1230543" cy="1230543"/>
          </a:xfrm>
          <a:prstGeom prst="flowChartConnector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Playfair Display" panose="00000500000000000000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200 </a:t>
            </a:r>
            <a:r>
              <a:rPr lang="cs-CZ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klientů ročně</a:t>
            </a:r>
          </a:p>
        </p:txBody>
      </p:sp>
      <p:sp>
        <p:nvSpPr>
          <p:cNvPr id="26" name="Nadpis 4">
            <a:extLst>
              <a:ext uri="{FF2B5EF4-FFF2-40B4-BE49-F238E27FC236}">
                <a16:creationId xmlns:a16="http://schemas.microsoft.com/office/drawing/2014/main" id="{0A1822A1-42FF-2FC9-9833-FED1327D3915}"/>
              </a:ext>
            </a:extLst>
          </p:cNvPr>
          <p:cNvSpPr txBox="1">
            <a:spLocks/>
          </p:cNvSpPr>
          <p:nvPr/>
        </p:nvSpPr>
        <p:spPr>
          <a:xfrm>
            <a:off x="6733288" y="6492875"/>
            <a:ext cx="434427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layfair Display" pitchFamily="2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1600" b="0" dirty="0">
                <a:solidFill>
                  <a:schemeClr val="bg1">
                    <a:lumMod val="50000"/>
                  </a:schemeClr>
                </a:solidFill>
              </a:rPr>
              <a:t>3. Proč stavíme chytré byty, krok ke změně</a:t>
            </a:r>
          </a:p>
        </p:txBody>
      </p:sp>
    </p:spTree>
    <p:extLst>
      <p:ext uri="{BB962C8B-B14F-4D97-AF65-F5344CB8AC3E}">
        <p14:creationId xmlns:p14="http://schemas.microsoft.com/office/powerpoint/2010/main" val="42101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 animBg="1"/>
      <p:bldP spid="16" grpId="0"/>
      <p:bldP spid="17" grpId="0"/>
      <p:bldP spid="18" grpId="0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Vlastní 1">
      <a:dk1>
        <a:srgbClr val="111111"/>
      </a:dk1>
      <a:lt1>
        <a:sysClr val="window" lastClr="FFFFFF"/>
      </a:lt1>
      <a:dk2>
        <a:srgbClr val="C81E3C"/>
      </a:dk2>
      <a:lt2>
        <a:srgbClr val="F4F2F1"/>
      </a:lt2>
      <a:accent1>
        <a:srgbClr val="C81E3C"/>
      </a:accent1>
      <a:accent2>
        <a:srgbClr val="CCA853"/>
      </a:accent2>
      <a:accent3>
        <a:srgbClr val="6C9D73"/>
      </a:accent3>
      <a:accent4>
        <a:srgbClr val="6E9C95"/>
      </a:accent4>
      <a:accent5>
        <a:srgbClr val="939393"/>
      </a:accent5>
      <a:accent6>
        <a:srgbClr val="111111"/>
      </a:accent6>
      <a:hlink>
        <a:srgbClr val="C81E3C"/>
      </a:hlink>
      <a:folHlink>
        <a:srgbClr val="EC8A9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81E3C"/>
        </a:solidFill>
        <a:ln>
          <a:noFill/>
        </a:ln>
      </a:spPr>
      <a:bodyPr rtlCol="0" anchor="ctr"/>
      <a:lstStyle>
        <a:defPPr algn="ctr">
          <a:defRPr sz="16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sz="16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deslatdo xmlns="e18294aa-4494-4fc3-853d-f33c001840ed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e18294aa-4494-4fc3-853d-f33c001840ed">
      <Terms xmlns="http://schemas.microsoft.com/office/infopath/2007/PartnerControls"/>
    </lcf76f155ced4ddcb4097134ff3c332f>
    <TaxCatchAll xmlns="0f858e0c-7fc2-4425-b0be-003f3bc4ca0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116B1AECB3A84C81537DF04511A7CE" ma:contentTypeVersion="20" ma:contentTypeDescription="Vytvoří nový dokument" ma:contentTypeScope="" ma:versionID="00e3458a432ae0576af11ffe7ea420d9">
  <xsd:schema xmlns:xsd="http://www.w3.org/2001/XMLSchema" xmlns:xs="http://www.w3.org/2001/XMLSchema" xmlns:p="http://schemas.microsoft.com/office/2006/metadata/properties" xmlns:ns1="http://schemas.microsoft.com/sharepoint/v3" xmlns:ns2="e18294aa-4494-4fc3-853d-f33c001840ed" xmlns:ns3="0f858e0c-7fc2-4425-b0be-003f3bc4ca01" targetNamespace="http://schemas.microsoft.com/office/2006/metadata/properties" ma:root="true" ma:fieldsID="b0c7807c920d125988f74238af5cfa1b" ns1:_="" ns2:_="" ns3:_="">
    <xsd:import namespace="http://schemas.microsoft.com/sharepoint/v3"/>
    <xsd:import namespace="e18294aa-4494-4fc3-853d-f33c001840ed"/>
    <xsd:import namespace="0f858e0c-7fc2-4425-b0be-003f3bc4c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Odeslatdo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Vlastnosti zásad jednotného dodržování předpisů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kce uživatelského rozhraní zásad jednotného dodržování předpisů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294aa-4494-4fc3-853d-f33c00184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Značky obrázků" ma:readOnly="false" ma:fieldId="{5cf76f15-5ced-4ddc-b409-7134ff3c332f}" ma:taxonomyMulti="true" ma:sspId="af62168d-a0cb-4e58-9f58-160d43f780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deslatdo" ma:index="26" nillable="true" ma:displayName="Odeslat do" ma:format="DateOnly" ma:internalName="Odeslatdo">
      <xsd:simpleType>
        <xsd:restriction base="dms:DateTim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58e0c-7fc2-4425-b0be-003f3bc4c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6499b88-e2fd-4bf1-be51-75487b8c92cd}" ma:internalName="TaxCatchAll" ma:showField="CatchAllData" ma:web="0f858e0c-7fc2-4425-b0be-003f3bc4c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92ED0F-A086-4504-9E61-4827C53A5AEE}">
  <ds:schemaRefs>
    <ds:schemaRef ds:uri="http://schemas.microsoft.com/office/2006/metadata/properties"/>
    <ds:schemaRef ds:uri="http://schemas.microsoft.com/office/infopath/2007/PartnerControls"/>
    <ds:schemaRef ds:uri="e18294aa-4494-4fc3-853d-f33c001840ed"/>
    <ds:schemaRef ds:uri="http://schemas.microsoft.com/sharepoint/v3"/>
    <ds:schemaRef ds:uri="0f858e0c-7fc2-4425-b0be-003f3bc4ca01"/>
  </ds:schemaRefs>
</ds:datastoreItem>
</file>

<file path=customXml/itemProps2.xml><?xml version="1.0" encoding="utf-8"?>
<ds:datastoreItem xmlns:ds="http://schemas.openxmlformats.org/officeDocument/2006/customXml" ds:itemID="{B40C20C3-C3A9-401D-BFA9-C023616D1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18294aa-4494-4fc3-853d-f33c001840ed"/>
    <ds:schemaRef ds:uri="0f858e0c-7fc2-4425-b0be-003f3bc4c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48442D-D3EC-4D56-A4A6-C4C039C224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914</Words>
  <Application>Microsoft Office PowerPoint</Application>
  <PresentationFormat>Širokoúhlá obrazovka</PresentationFormat>
  <Paragraphs>163</Paragraphs>
  <Slides>12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 Neue Medium</vt:lpstr>
      <vt:lpstr>Open Sans</vt:lpstr>
      <vt:lpstr>Open Sans Regular</vt:lpstr>
      <vt:lpstr>Playfair Display</vt:lpstr>
      <vt:lpstr>Wingdings</vt:lpstr>
      <vt:lpstr>Motiv Office</vt:lpstr>
      <vt:lpstr>Trendy v systému péče o vážně nemocné roztroušenou sklerózou</vt:lpstr>
      <vt:lpstr>Obsah</vt:lpstr>
      <vt:lpstr>1. Systém pomoci v ČR</vt:lpstr>
      <vt:lpstr>1. Systém pomoci v ČR</vt:lpstr>
      <vt:lpstr>Poskytujeme pobyty ...</vt:lpstr>
      <vt:lpstr>S terapuetickým programem na míru</vt:lpstr>
      <vt:lpstr>Josef nehýbe rukama. Přesto je zaměstnaný.</vt:lpstr>
      <vt:lpstr>Iniciativy lůžkové péče</vt:lpstr>
      <vt:lpstr>Chytré byty</vt:lpstr>
      <vt:lpstr>Chytré byty pro blbou nemoc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Domov sv. Josefa</dc:title>
  <dc:creator>Staněk Jan</dc:creator>
  <cp:lastModifiedBy>Staněk Jan</cp:lastModifiedBy>
  <cp:revision>1</cp:revision>
  <dcterms:created xsi:type="dcterms:W3CDTF">2023-01-18T13:51:47Z</dcterms:created>
  <dcterms:modified xsi:type="dcterms:W3CDTF">2023-10-16T06:53:35Z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0x010100C3116B1AECB3A84C81537DF04511A7CE</vt:lpwstr>
  </property>
  <property fmtid="{D5CDD505-2E9C-101B-9397-08002B2CF9AE}" pid="3" name="MediaServiceImageTags">
    <vt:lpwstr/>
  </property>
</Properties>
</file>